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9"/>
  </p:notesMasterIdLst>
  <p:handoutMasterIdLst>
    <p:handoutMasterId r:id="rId60"/>
  </p:handoutMasterIdLst>
  <p:sldIdLst>
    <p:sldId id="318" r:id="rId2"/>
    <p:sldId id="257" r:id="rId3"/>
    <p:sldId id="258" r:id="rId4"/>
    <p:sldId id="256" r:id="rId5"/>
    <p:sldId id="259" r:id="rId6"/>
    <p:sldId id="291" r:id="rId7"/>
    <p:sldId id="260" r:id="rId8"/>
    <p:sldId id="292" r:id="rId9"/>
    <p:sldId id="261" r:id="rId10"/>
    <p:sldId id="293" r:id="rId11"/>
    <p:sldId id="262" r:id="rId12"/>
    <p:sldId id="294" r:id="rId13"/>
    <p:sldId id="263" r:id="rId14"/>
    <p:sldId id="295" r:id="rId15"/>
    <p:sldId id="264" r:id="rId16"/>
    <p:sldId id="296" r:id="rId17"/>
    <p:sldId id="265" r:id="rId18"/>
    <p:sldId id="297" r:id="rId19"/>
    <p:sldId id="266" r:id="rId20"/>
    <p:sldId id="298" r:id="rId21"/>
    <p:sldId id="267" r:id="rId22"/>
    <p:sldId id="299" r:id="rId23"/>
    <p:sldId id="268" r:id="rId24"/>
    <p:sldId id="300" r:id="rId25"/>
    <p:sldId id="269" r:id="rId26"/>
    <p:sldId id="301" r:id="rId27"/>
    <p:sldId id="270" r:id="rId28"/>
    <p:sldId id="302" r:id="rId29"/>
    <p:sldId id="271" r:id="rId30"/>
    <p:sldId id="303" r:id="rId31"/>
    <p:sldId id="272" r:id="rId32"/>
    <p:sldId id="304" r:id="rId33"/>
    <p:sldId id="273" r:id="rId34"/>
    <p:sldId id="305" r:id="rId35"/>
    <p:sldId id="274" r:id="rId36"/>
    <p:sldId id="306" r:id="rId37"/>
    <p:sldId id="275" r:id="rId38"/>
    <p:sldId id="307" r:id="rId39"/>
    <p:sldId id="276" r:id="rId40"/>
    <p:sldId id="308" r:id="rId41"/>
    <p:sldId id="277" r:id="rId42"/>
    <p:sldId id="309" r:id="rId43"/>
    <p:sldId id="278" r:id="rId44"/>
    <p:sldId id="310" r:id="rId45"/>
    <p:sldId id="279" r:id="rId46"/>
    <p:sldId id="311" r:id="rId47"/>
    <p:sldId id="280" r:id="rId48"/>
    <p:sldId id="312" r:id="rId49"/>
    <p:sldId id="281" r:id="rId50"/>
    <p:sldId id="313" r:id="rId51"/>
    <p:sldId id="282" r:id="rId52"/>
    <p:sldId id="314" r:id="rId53"/>
    <p:sldId id="283" r:id="rId54"/>
    <p:sldId id="315" r:id="rId55"/>
    <p:sldId id="289" r:id="rId56"/>
    <p:sldId id="290" r:id="rId57"/>
    <p:sldId id="316" r:id="rId58"/>
  </p:sldIdLst>
  <p:sldSz cx="9144000" cy="6858000" type="screen4x3"/>
  <p:notesSz cx="6858000" cy="9199563"/>
  <p:defaultTextStyle>
    <a:defPPr>
      <a:defRPr lang="en-US"/>
    </a:defPPr>
    <a:lvl1pPr algn="l" rtl="0" fontAlgn="base">
      <a:spcBef>
        <a:spcPct val="0"/>
      </a:spcBef>
      <a:spcAft>
        <a:spcPct val="0"/>
      </a:spcAft>
      <a:defRPr sz="2400" b="1" kern="1200">
        <a:solidFill>
          <a:srgbClr val="FF9933"/>
        </a:solidFill>
        <a:latin typeface="Times New Roman" pitchFamily="18" charset="0"/>
        <a:ea typeface="+mn-ea"/>
        <a:cs typeface="+mn-cs"/>
      </a:defRPr>
    </a:lvl1pPr>
    <a:lvl2pPr marL="457200" algn="l" rtl="0" fontAlgn="base">
      <a:spcBef>
        <a:spcPct val="0"/>
      </a:spcBef>
      <a:spcAft>
        <a:spcPct val="0"/>
      </a:spcAft>
      <a:defRPr sz="2400" b="1" kern="1200">
        <a:solidFill>
          <a:srgbClr val="FF9933"/>
        </a:solidFill>
        <a:latin typeface="Times New Roman" pitchFamily="18" charset="0"/>
        <a:ea typeface="+mn-ea"/>
        <a:cs typeface="+mn-cs"/>
      </a:defRPr>
    </a:lvl2pPr>
    <a:lvl3pPr marL="914400" algn="l" rtl="0" fontAlgn="base">
      <a:spcBef>
        <a:spcPct val="0"/>
      </a:spcBef>
      <a:spcAft>
        <a:spcPct val="0"/>
      </a:spcAft>
      <a:defRPr sz="2400" b="1" kern="1200">
        <a:solidFill>
          <a:srgbClr val="FF9933"/>
        </a:solidFill>
        <a:latin typeface="Times New Roman" pitchFamily="18" charset="0"/>
        <a:ea typeface="+mn-ea"/>
        <a:cs typeface="+mn-cs"/>
      </a:defRPr>
    </a:lvl3pPr>
    <a:lvl4pPr marL="1371600" algn="l" rtl="0" fontAlgn="base">
      <a:spcBef>
        <a:spcPct val="0"/>
      </a:spcBef>
      <a:spcAft>
        <a:spcPct val="0"/>
      </a:spcAft>
      <a:defRPr sz="2400" b="1" kern="1200">
        <a:solidFill>
          <a:srgbClr val="FF9933"/>
        </a:solidFill>
        <a:latin typeface="Times New Roman" pitchFamily="18" charset="0"/>
        <a:ea typeface="+mn-ea"/>
        <a:cs typeface="+mn-cs"/>
      </a:defRPr>
    </a:lvl4pPr>
    <a:lvl5pPr marL="1828800" algn="l" rtl="0" fontAlgn="base">
      <a:spcBef>
        <a:spcPct val="0"/>
      </a:spcBef>
      <a:spcAft>
        <a:spcPct val="0"/>
      </a:spcAft>
      <a:defRPr sz="2400" b="1" kern="1200">
        <a:solidFill>
          <a:srgbClr val="FF9933"/>
        </a:solidFill>
        <a:latin typeface="Times New Roman" pitchFamily="18" charset="0"/>
        <a:ea typeface="+mn-ea"/>
        <a:cs typeface="+mn-cs"/>
      </a:defRPr>
    </a:lvl5pPr>
    <a:lvl6pPr marL="2286000" algn="l" defTabSz="914400" rtl="0" eaLnBrk="1" latinLnBrk="0" hangingPunct="1">
      <a:defRPr sz="2400" b="1" kern="1200">
        <a:solidFill>
          <a:srgbClr val="FF9933"/>
        </a:solidFill>
        <a:latin typeface="Times New Roman" pitchFamily="18" charset="0"/>
        <a:ea typeface="+mn-ea"/>
        <a:cs typeface="+mn-cs"/>
      </a:defRPr>
    </a:lvl6pPr>
    <a:lvl7pPr marL="2743200" algn="l" defTabSz="914400" rtl="0" eaLnBrk="1" latinLnBrk="0" hangingPunct="1">
      <a:defRPr sz="2400" b="1" kern="1200">
        <a:solidFill>
          <a:srgbClr val="FF9933"/>
        </a:solidFill>
        <a:latin typeface="Times New Roman" pitchFamily="18" charset="0"/>
        <a:ea typeface="+mn-ea"/>
        <a:cs typeface="+mn-cs"/>
      </a:defRPr>
    </a:lvl7pPr>
    <a:lvl8pPr marL="3200400" algn="l" defTabSz="914400" rtl="0" eaLnBrk="1" latinLnBrk="0" hangingPunct="1">
      <a:defRPr sz="2400" b="1" kern="1200">
        <a:solidFill>
          <a:srgbClr val="FF9933"/>
        </a:solidFill>
        <a:latin typeface="Times New Roman" pitchFamily="18" charset="0"/>
        <a:ea typeface="+mn-ea"/>
        <a:cs typeface="+mn-cs"/>
      </a:defRPr>
    </a:lvl8pPr>
    <a:lvl9pPr marL="3657600" algn="l" defTabSz="914400" rtl="0" eaLnBrk="1" latinLnBrk="0" hangingPunct="1">
      <a:defRPr sz="2400" b="1" kern="1200">
        <a:solidFill>
          <a:srgbClr val="FF9933"/>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FF00"/>
    <a:srgbClr val="FF99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10" autoAdjust="0"/>
    <p:restoredTop sz="90929"/>
  </p:normalViewPr>
  <p:slideViewPr>
    <p:cSldViewPr>
      <p:cViewPr varScale="1">
        <p:scale>
          <a:sx n="70" d="100"/>
          <a:sy n="70" d="100"/>
        </p:scale>
        <p:origin x="-70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37" d="100"/>
          <a:sy n="37" d="100"/>
        </p:scale>
        <p:origin x="-1458" y="-84"/>
      </p:cViewPr>
      <p:guideLst>
        <p:guide orient="horz" pos="2897"/>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0" y="0"/>
            <a:ext cx="2971800"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a:lvl1pPr>
          </a:lstStyle>
          <a:p>
            <a:pPr>
              <a:defRPr/>
            </a:pPr>
            <a:endParaRPr lang="en-US"/>
          </a:p>
        </p:txBody>
      </p:sp>
      <p:sp>
        <p:nvSpPr>
          <p:cNvPr id="68611" name="Rectangle 3"/>
          <p:cNvSpPr>
            <a:spLocks noGrp="1" noChangeArrowheads="1"/>
          </p:cNvSpPr>
          <p:nvPr>
            <p:ph type="dt" sz="quarter" idx="1"/>
          </p:nvPr>
        </p:nvSpPr>
        <p:spPr bwMode="auto">
          <a:xfrm>
            <a:off x="3886200" y="0"/>
            <a:ext cx="2971800"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endParaRPr lang="en-US"/>
          </a:p>
        </p:txBody>
      </p:sp>
      <p:sp>
        <p:nvSpPr>
          <p:cNvPr id="68612" name="Rectangle 4"/>
          <p:cNvSpPr>
            <a:spLocks noGrp="1" noChangeArrowheads="1"/>
          </p:cNvSpPr>
          <p:nvPr>
            <p:ph type="ftr" sz="quarter" idx="2"/>
          </p:nvPr>
        </p:nvSpPr>
        <p:spPr bwMode="auto">
          <a:xfrm>
            <a:off x="0" y="8739188"/>
            <a:ext cx="2971800"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a:lvl1pPr>
          </a:lstStyle>
          <a:p>
            <a:pPr>
              <a:defRPr/>
            </a:pPr>
            <a:endParaRPr lang="en-US"/>
          </a:p>
        </p:txBody>
      </p:sp>
      <p:sp>
        <p:nvSpPr>
          <p:cNvPr id="68613" name="Rectangle 5"/>
          <p:cNvSpPr>
            <a:spLocks noGrp="1" noChangeArrowheads="1"/>
          </p:cNvSpPr>
          <p:nvPr>
            <p:ph type="sldNum" sz="quarter" idx="3"/>
          </p:nvPr>
        </p:nvSpPr>
        <p:spPr bwMode="auto">
          <a:xfrm>
            <a:off x="3886200" y="8739188"/>
            <a:ext cx="2971800"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C976D696-645E-4AD3-9D43-FB77504E9F07}"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b="0">
                <a:solidFill>
                  <a:schemeClr val="tx1"/>
                </a:solidFill>
              </a:defRPr>
            </a:lvl1pPr>
          </a:lstStyle>
          <a:p>
            <a:pPr>
              <a:defRPr/>
            </a:pPr>
            <a:endParaRPr lang="en-US"/>
          </a:p>
        </p:txBody>
      </p:sp>
      <p:sp>
        <p:nvSpPr>
          <p:cNvPr id="11267" name="Rectangle 3"/>
          <p:cNvSpPr>
            <a:spLocks noGrp="1" noChangeArrowheads="1"/>
          </p:cNvSpPr>
          <p:nvPr>
            <p:ph type="dt" idx="1"/>
          </p:nvPr>
        </p:nvSpPr>
        <p:spPr bwMode="auto">
          <a:xfrm>
            <a:off x="3886200" y="0"/>
            <a:ext cx="2971800"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b="0">
                <a:solidFill>
                  <a:schemeClr val="tx1"/>
                </a:solidFill>
              </a:defRPr>
            </a:lvl1pPr>
          </a:lstStyle>
          <a:p>
            <a:pPr>
              <a:defRPr/>
            </a:pPr>
            <a:endParaRPr lang="en-US"/>
          </a:p>
        </p:txBody>
      </p:sp>
      <p:sp>
        <p:nvSpPr>
          <p:cNvPr id="13316" name="Rectangle 4"/>
          <p:cNvSpPr>
            <a:spLocks noGrp="1" noRot="1" noChangeArrowheads="1" noTextEdit="1"/>
          </p:cNvSpPr>
          <p:nvPr>
            <p:ph type="sldImg" idx="2"/>
          </p:nvPr>
        </p:nvSpPr>
        <p:spPr bwMode="auto">
          <a:xfrm>
            <a:off x="1130300" y="690563"/>
            <a:ext cx="4598988" cy="3449637"/>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914400" y="4370388"/>
            <a:ext cx="5029200" cy="41386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1270" name="Rectangle 6"/>
          <p:cNvSpPr>
            <a:spLocks noGrp="1" noChangeArrowheads="1"/>
          </p:cNvSpPr>
          <p:nvPr>
            <p:ph type="ftr" sz="quarter" idx="4"/>
          </p:nvPr>
        </p:nvSpPr>
        <p:spPr bwMode="auto">
          <a:xfrm>
            <a:off x="0" y="8739188"/>
            <a:ext cx="2971800"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b="0">
                <a:solidFill>
                  <a:schemeClr val="tx1"/>
                </a:solidFill>
              </a:defRPr>
            </a:lvl1pPr>
          </a:lstStyle>
          <a:p>
            <a:pPr>
              <a:defRPr/>
            </a:pPr>
            <a:endParaRPr lang="en-US"/>
          </a:p>
        </p:txBody>
      </p:sp>
      <p:sp>
        <p:nvSpPr>
          <p:cNvPr id="11271" name="Rectangle 7"/>
          <p:cNvSpPr>
            <a:spLocks noGrp="1" noChangeArrowheads="1"/>
          </p:cNvSpPr>
          <p:nvPr>
            <p:ph type="sldNum" sz="quarter" idx="5"/>
          </p:nvPr>
        </p:nvSpPr>
        <p:spPr bwMode="auto">
          <a:xfrm>
            <a:off x="3886200" y="8739188"/>
            <a:ext cx="2971800"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b="0">
                <a:solidFill>
                  <a:schemeClr val="tx1"/>
                </a:solidFill>
              </a:defRPr>
            </a:lvl1pPr>
          </a:lstStyle>
          <a:p>
            <a:pPr>
              <a:defRPr/>
            </a:pPr>
            <a:fld id="{BB999A84-5CF8-4D74-926E-2A8847DE978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E502E52C-3C0E-40DA-AE13-0E0F2C0C6B4E}" type="slidenum">
              <a:rPr lang="en-US" smtClean="0"/>
              <a:pPr/>
              <a:t>3</a:t>
            </a:fld>
            <a:endParaRPr lang="en-US" smtClean="0"/>
          </a:p>
        </p:txBody>
      </p:sp>
      <p:sp>
        <p:nvSpPr>
          <p:cNvPr id="18434" name="Rectangle 2"/>
          <p:cNvSpPr>
            <a:spLocks noGrp="1" noRot="1" noChangeArrowheads="1" noTextEdit="1"/>
          </p:cNvSpPr>
          <p:nvPr>
            <p:ph type="sldImg"/>
          </p:nvPr>
        </p:nvSpPr>
        <p:spPr>
          <a:ln/>
        </p:spPr>
      </p:sp>
      <p:sp>
        <p:nvSpPr>
          <p:cNvPr id="1843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300E57-AC17-4B69-92C0-369D4FE99EE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52817ED-2A76-4712-B9CA-C6DF77D2ED0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0CD6AA3-7FF7-4A2A-BD5F-3DAB39D1095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A1FBAB7-0C54-4ED8-B9DB-EC1EABCD580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E809C60-1037-4B29-BBB2-8ED7EB80918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54EAAFF-A822-4BC2-9202-E515D085DD8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680350A-219E-4AA8-91DF-EBDB6137A2A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3B09D61-35D1-48D2-9D6E-0192C30CAF7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385F004-3C55-4D61-836D-30E16013FAD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4603B6B-2B4F-4991-9CF6-93E01AFA21E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07BCCB7-75E2-470F-9FF3-E8C1B3FACDA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400" b="0">
                <a:solidFill>
                  <a:schemeClr val="tx1"/>
                </a:solidFill>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b="0">
                <a:solidFill>
                  <a:schemeClr val="tx1"/>
                </a:solidFill>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defRPr>
            </a:lvl1pPr>
          </a:lstStyle>
          <a:p>
            <a:pPr>
              <a:defRPr/>
            </a:pPr>
            <a:fld id="{6A68BF43-62DF-4CB8-A317-A2651FABEFB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slide" Target="slide18.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slide" Target="slide26.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slide" Target="slide28.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slide" Target="slide3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slide" Target="slide55.xml"/></Relationships>
</file>

<file path=ppt/slides/_rels/slide3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slide" Target="slide32.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slide" Target="slide34.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slide" Target="slide36.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slide" Target="slide38.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slide" Target="slide4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slide" Target="slide13.xml"/><Relationship Id="rId13" Type="http://schemas.openxmlformats.org/officeDocument/2006/relationships/slide" Target="slide17.xml"/><Relationship Id="rId18" Type="http://schemas.openxmlformats.org/officeDocument/2006/relationships/slide" Target="slide21.xml"/><Relationship Id="rId26" Type="http://schemas.openxmlformats.org/officeDocument/2006/relationships/slide" Target="slide33.xml"/><Relationship Id="rId3" Type="http://schemas.openxmlformats.org/officeDocument/2006/relationships/slide" Target="slide3.xml"/><Relationship Id="rId21" Type="http://schemas.openxmlformats.org/officeDocument/2006/relationships/slide" Target="slide39.xml"/><Relationship Id="rId7" Type="http://schemas.openxmlformats.org/officeDocument/2006/relationships/slide" Target="slide11.xml"/><Relationship Id="rId12" Type="http://schemas.openxmlformats.org/officeDocument/2006/relationships/slide" Target="slide45.xml"/><Relationship Id="rId17" Type="http://schemas.openxmlformats.org/officeDocument/2006/relationships/slide" Target="slide19.xml"/><Relationship Id="rId25" Type="http://schemas.openxmlformats.org/officeDocument/2006/relationships/slide" Target="slide51.xml"/><Relationship Id="rId2" Type="http://schemas.openxmlformats.org/officeDocument/2006/relationships/slideLayout" Target="../slideLayouts/slideLayout7.xml"/><Relationship Id="rId16" Type="http://schemas.openxmlformats.org/officeDocument/2006/relationships/slide" Target="slide47.xml"/><Relationship Id="rId20" Type="http://schemas.openxmlformats.org/officeDocument/2006/relationships/slide" Target="slide29.xml"/><Relationship Id="rId29" Type="http://schemas.openxmlformats.org/officeDocument/2006/relationships/image" Target="../media/image1.png"/><Relationship Id="rId1" Type="http://schemas.openxmlformats.org/officeDocument/2006/relationships/audio" Target="../media/audio2.wav"/><Relationship Id="rId6" Type="http://schemas.openxmlformats.org/officeDocument/2006/relationships/slide" Target="slide9.xml"/><Relationship Id="rId11" Type="http://schemas.openxmlformats.org/officeDocument/2006/relationships/slide" Target="slide35.xml"/><Relationship Id="rId24" Type="http://schemas.openxmlformats.org/officeDocument/2006/relationships/slide" Target="slide41.xml"/><Relationship Id="rId5" Type="http://schemas.openxmlformats.org/officeDocument/2006/relationships/slide" Target="slide7.xml"/><Relationship Id="rId15" Type="http://schemas.openxmlformats.org/officeDocument/2006/relationships/slide" Target="slide37.xml"/><Relationship Id="rId23" Type="http://schemas.openxmlformats.org/officeDocument/2006/relationships/slide" Target="slide31.xml"/><Relationship Id="rId28" Type="http://schemas.openxmlformats.org/officeDocument/2006/relationships/slide" Target="slide53.xml"/><Relationship Id="rId10" Type="http://schemas.openxmlformats.org/officeDocument/2006/relationships/slide" Target="slide25.xml"/><Relationship Id="rId19" Type="http://schemas.openxmlformats.org/officeDocument/2006/relationships/slide" Target="slide23.xml"/><Relationship Id="rId4" Type="http://schemas.openxmlformats.org/officeDocument/2006/relationships/slide" Target="slide5.xml"/><Relationship Id="rId9" Type="http://schemas.openxmlformats.org/officeDocument/2006/relationships/slide" Target="slide15.xml"/><Relationship Id="rId14" Type="http://schemas.openxmlformats.org/officeDocument/2006/relationships/slide" Target="slide27.xml"/><Relationship Id="rId22" Type="http://schemas.openxmlformats.org/officeDocument/2006/relationships/slide" Target="slide49.xml"/><Relationship Id="rId27" Type="http://schemas.openxmlformats.org/officeDocument/2006/relationships/slide" Target="slide43.xml"/></Relationships>
</file>

<file path=ppt/slides/_rels/slide4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slide" Target="slide42.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slide" Target="slide44.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slide" Target="slide46.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slide" Target="slide48.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slide" Target="slide50.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slide" Target="slide52.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slide" Target="slide54.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slide" Target="slide56.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audio" Target="file:///C:\Documents%20and%20Settings\koverstr\My%20Documents\thinktheme%5b1%5d.wav" TargetMode="Externa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a:xfrm>
            <a:off x="685800" y="0"/>
            <a:ext cx="7772400" cy="1143000"/>
          </a:xfrm>
        </p:spPr>
        <p:txBody>
          <a:bodyPr/>
          <a:lstStyle/>
          <a:p>
            <a:r>
              <a:rPr lang="en-US" sz="4000" smtClean="0">
                <a:solidFill>
                  <a:srgbClr val="FF9933"/>
                </a:solidFill>
              </a:rPr>
              <a:t>Instructions for using this template.</a:t>
            </a:r>
          </a:p>
        </p:txBody>
      </p:sp>
      <p:sp>
        <p:nvSpPr>
          <p:cNvPr id="15362" name="Rectangle 3"/>
          <p:cNvSpPr>
            <a:spLocks noGrp="1" noChangeArrowheads="1"/>
          </p:cNvSpPr>
          <p:nvPr>
            <p:ph type="body" idx="1"/>
          </p:nvPr>
        </p:nvSpPr>
        <p:spPr>
          <a:xfrm>
            <a:off x="685800" y="1066800"/>
            <a:ext cx="7772400" cy="4114800"/>
          </a:xfrm>
        </p:spPr>
        <p:txBody>
          <a:bodyPr/>
          <a:lstStyle/>
          <a:p>
            <a:pPr>
              <a:lnSpc>
                <a:spcPct val="90000"/>
              </a:lnSpc>
            </a:pPr>
            <a:r>
              <a:rPr lang="en-US" sz="2800" smtClean="0">
                <a:solidFill>
                  <a:srgbClr val="FFFF00"/>
                </a:solidFill>
              </a:rPr>
              <a:t>Remember this is Jeopardy, so where I have written “Answer” this is the prompt the students will see, and where I have “Question” should be the student’s response.</a:t>
            </a:r>
          </a:p>
          <a:p>
            <a:pPr>
              <a:lnSpc>
                <a:spcPct val="90000"/>
              </a:lnSpc>
            </a:pPr>
            <a:r>
              <a:rPr lang="en-US" sz="2800" smtClean="0">
                <a:solidFill>
                  <a:srgbClr val="FFFF00"/>
                </a:solidFill>
              </a:rPr>
              <a:t>To enter your questions and answers, click once on the text on the slide, then highlight and just type over what’s there to replace it.  If you hit Delete or Backspace, it sometimes makes the text box disappear. </a:t>
            </a:r>
          </a:p>
          <a:p>
            <a:pPr>
              <a:lnSpc>
                <a:spcPct val="90000"/>
              </a:lnSpc>
            </a:pPr>
            <a:r>
              <a:rPr lang="en-US" sz="2800" smtClean="0">
                <a:solidFill>
                  <a:srgbClr val="FFFF00"/>
                </a:solidFill>
              </a:rPr>
              <a:t>When clicking on the slide to move to the next appropriate slide, be sure you see the hand, not the arrow.  </a:t>
            </a:r>
            <a:r>
              <a:rPr lang="en-US" sz="2800" i="1" smtClean="0">
                <a:solidFill>
                  <a:srgbClr val="FFFF00"/>
                </a:solidFill>
              </a:rPr>
              <a:t>(If you put your cursor over a text box, it will be an arrow and WILL NOT take you to the right location.)</a:t>
            </a:r>
          </a:p>
          <a:p>
            <a:pPr>
              <a:lnSpc>
                <a:spcPct val="90000"/>
              </a:lnSpc>
            </a:pPr>
            <a:endParaRPr lang="en-US" sz="2800" smtClean="0">
              <a:solidFill>
                <a:srgbClr val="FFFF00"/>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25602" name="Text Box 3"/>
          <p:cNvSpPr txBox="1">
            <a:spLocks noChangeArrowheads="1"/>
          </p:cNvSpPr>
          <p:nvPr/>
        </p:nvSpPr>
        <p:spPr bwMode="auto">
          <a:xfrm>
            <a:off x="685800" y="2133600"/>
            <a:ext cx="7848600" cy="3416300"/>
          </a:xfrm>
          <a:prstGeom prst="rect">
            <a:avLst/>
          </a:prstGeom>
          <a:noFill/>
          <a:ln w="9525">
            <a:noFill/>
            <a:miter lim="800000"/>
            <a:headEnd/>
            <a:tailEnd/>
          </a:ln>
        </p:spPr>
        <p:txBody>
          <a:bodyPr>
            <a:spAutoFit/>
          </a:bodyPr>
          <a:lstStyle/>
          <a:p>
            <a:pPr algn="ctr" eaLnBrk="0" hangingPunct="0">
              <a:spcBef>
                <a:spcPct val="50000"/>
              </a:spcBef>
            </a:pPr>
            <a:r>
              <a:rPr lang="en-US" sz="7200"/>
              <a:t>What is manufactured structure.</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AutoShape 3">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26626" name="Text Box 2"/>
          <p:cNvSpPr txBox="1">
            <a:spLocks noChangeArrowheads="1"/>
          </p:cNvSpPr>
          <p:nvPr/>
        </p:nvSpPr>
        <p:spPr bwMode="auto">
          <a:xfrm>
            <a:off x="304800" y="1752600"/>
            <a:ext cx="8382000" cy="1189038"/>
          </a:xfrm>
          <a:prstGeom prst="rect">
            <a:avLst/>
          </a:prstGeom>
          <a:noFill/>
          <a:ln w="9525">
            <a:noFill/>
            <a:miter lim="800000"/>
            <a:headEnd/>
            <a:tailEnd/>
          </a:ln>
        </p:spPr>
        <p:txBody>
          <a:bodyPr>
            <a:spAutoFit/>
          </a:bodyPr>
          <a:lstStyle/>
          <a:p>
            <a:pPr algn="ctr" eaLnBrk="0" hangingPunct="0"/>
            <a:endParaRPr lang="en-US" sz="7200" b="0"/>
          </a:p>
        </p:txBody>
      </p:sp>
      <p:sp>
        <p:nvSpPr>
          <p:cNvPr id="26627" name="Text Box 4"/>
          <p:cNvSpPr txBox="1">
            <a:spLocks noChangeArrowheads="1"/>
          </p:cNvSpPr>
          <p:nvPr/>
        </p:nvSpPr>
        <p:spPr bwMode="auto">
          <a:xfrm>
            <a:off x="685800" y="1524000"/>
            <a:ext cx="7848600" cy="3416300"/>
          </a:xfrm>
          <a:prstGeom prst="rect">
            <a:avLst/>
          </a:prstGeom>
          <a:noFill/>
          <a:ln w="9525">
            <a:noFill/>
            <a:miter lim="800000"/>
            <a:headEnd/>
            <a:tailEnd/>
          </a:ln>
        </p:spPr>
        <p:txBody>
          <a:bodyPr>
            <a:spAutoFit/>
          </a:bodyPr>
          <a:lstStyle/>
          <a:p>
            <a:pPr algn="ctr" eaLnBrk="0" hangingPunct="0">
              <a:spcBef>
                <a:spcPct val="50000"/>
              </a:spcBef>
            </a:pPr>
            <a:r>
              <a:rPr lang="en-US" sz="7200"/>
              <a:t>A beaver dam is an example of this structure.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27650" name="Text Box 3"/>
          <p:cNvSpPr txBox="1">
            <a:spLocks noChangeArrowheads="1"/>
          </p:cNvSpPr>
          <p:nvPr/>
        </p:nvSpPr>
        <p:spPr bwMode="auto">
          <a:xfrm>
            <a:off x="685800" y="2133600"/>
            <a:ext cx="7848600" cy="2308225"/>
          </a:xfrm>
          <a:prstGeom prst="rect">
            <a:avLst/>
          </a:prstGeom>
          <a:noFill/>
          <a:ln w="9525">
            <a:noFill/>
            <a:miter lim="800000"/>
            <a:headEnd/>
            <a:tailEnd/>
          </a:ln>
        </p:spPr>
        <p:txBody>
          <a:bodyPr>
            <a:spAutoFit/>
          </a:bodyPr>
          <a:lstStyle/>
          <a:p>
            <a:pPr algn="ctr" eaLnBrk="0" hangingPunct="0">
              <a:spcBef>
                <a:spcPct val="50000"/>
              </a:spcBef>
            </a:pPr>
            <a:r>
              <a:rPr lang="en-US" sz="7200"/>
              <a:t>What is a mass structure.</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 Box 4"/>
          <p:cNvSpPr txBox="1">
            <a:spLocks noChangeArrowheads="1"/>
          </p:cNvSpPr>
          <p:nvPr/>
        </p:nvSpPr>
        <p:spPr bwMode="auto">
          <a:xfrm>
            <a:off x="838200" y="1066800"/>
            <a:ext cx="7391400" cy="1189038"/>
          </a:xfrm>
          <a:prstGeom prst="rect">
            <a:avLst/>
          </a:prstGeom>
          <a:noFill/>
          <a:ln w="9525">
            <a:noFill/>
            <a:miter lim="800000"/>
            <a:headEnd/>
            <a:tailEnd/>
          </a:ln>
        </p:spPr>
        <p:txBody>
          <a:bodyPr>
            <a:spAutoFit/>
          </a:bodyPr>
          <a:lstStyle/>
          <a:p>
            <a:pPr algn="ctr" eaLnBrk="0" hangingPunct="0"/>
            <a:endParaRPr lang="en-US" sz="7200" b="0">
              <a:solidFill>
                <a:schemeClr val="tx1"/>
              </a:solidFill>
            </a:endParaRPr>
          </a:p>
        </p:txBody>
      </p:sp>
      <p:sp>
        <p:nvSpPr>
          <p:cNvPr id="28674" name="AutoShape 5">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28675" name="Text Box 6"/>
          <p:cNvSpPr txBox="1">
            <a:spLocks noChangeArrowheads="1"/>
          </p:cNvSpPr>
          <p:nvPr/>
        </p:nvSpPr>
        <p:spPr bwMode="auto">
          <a:xfrm>
            <a:off x="609600" y="1447800"/>
            <a:ext cx="7848600" cy="1736725"/>
          </a:xfrm>
          <a:prstGeom prst="rect">
            <a:avLst/>
          </a:prstGeom>
          <a:noFill/>
          <a:ln w="9525">
            <a:noFill/>
            <a:miter lim="800000"/>
            <a:headEnd/>
            <a:tailEnd/>
          </a:ln>
        </p:spPr>
        <p:txBody>
          <a:bodyPr>
            <a:spAutoFit/>
          </a:bodyPr>
          <a:lstStyle/>
          <a:p>
            <a:pPr algn="ctr" eaLnBrk="0" hangingPunct="0">
              <a:spcBef>
                <a:spcPct val="50000"/>
              </a:spcBef>
            </a:pPr>
            <a:r>
              <a:rPr lang="en-US" sz="5400"/>
              <a:t>An egg carton is an example of this structure.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29698" name="Text Box 3"/>
          <p:cNvSpPr txBox="1">
            <a:spLocks noChangeArrowheads="1"/>
          </p:cNvSpPr>
          <p:nvPr/>
        </p:nvSpPr>
        <p:spPr bwMode="auto">
          <a:xfrm>
            <a:off x="685800" y="2133600"/>
            <a:ext cx="7848600" cy="2286000"/>
          </a:xfrm>
          <a:prstGeom prst="rect">
            <a:avLst/>
          </a:prstGeom>
          <a:noFill/>
          <a:ln w="9525">
            <a:noFill/>
            <a:miter lim="800000"/>
            <a:headEnd/>
            <a:tailEnd/>
          </a:ln>
        </p:spPr>
        <p:txBody>
          <a:bodyPr>
            <a:spAutoFit/>
          </a:bodyPr>
          <a:lstStyle/>
          <a:p>
            <a:pPr algn="ctr" eaLnBrk="0" hangingPunct="0">
              <a:spcBef>
                <a:spcPct val="50000"/>
              </a:spcBef>
            </a:pPr>
            <a:r>
              <a:rPr lang="en-US" sz="7200"/>
              <a:t>What is a shell structure.</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AutoShape 3">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30722" name="Text Box 2"/>
          <p:cNvSpPr txBox="1">
            <a:spLocks noChangeArrowheads="1"/>
          </p:cNvSpPr>
          <p:nvPr/>
        </p:nvSpPr>
        <p:spPr bwMode="auto">
          <a:xfrm>
            <a:off x="914400" y="1905000"/>
            <a:ext cx="7191375" cy="1433513"/>
          </a:xfrm>
          <a:prstGeom prst="rect">
            <a:avLst/>
          </a:prstGeom>
          <a:noFill/>
          <a:ln w="9525">
            <a:noFill/>
            <a:miter lim="800000"/>
            <a:headEnd/>
            <a:tailEnd/>
          </a:ln>
        </p:spPr>
        <p:txBody>
          <a:bodyPr>
            <a:spAutoFit/>
          </a:bodyPr>
          <a:lstStyle/>
          <a:p>
            <a:pPr algn="ctr" eaLnBrk="0" hangingPunct="0"/>
            <a:endParaRPr lang="en-US" sz="8800" b="0">
              <a:solidFill>
                <a:schemeClr val="tx1"/>
              </a:solidFill>
            </a:endParaRPr>
          </a:p>
        </p:txBody>
      </p:sp>
      <p:sp>
        <p:nvSpPr>
          <p:cNvPr id="30723" name="Text Box 4"/>
          <p:cNvSpPr txBox="1">
            <a:spLocks noChangeArrowheads="1"/>
          </p:cNvSpPr>
          <p:nvPr/>
        </p:nvSpPr>
        <p:spPr bwMode="auto">
          <a:xfrm>
            <a:off x="533400" y="2057400"/>
            <a:ext cx="7924800" cy="3382963"/>
          </a:xfrm>
          <a:prstGeom prst="rect">
            <a:avLst/>
          </a:prstGeom>
          <a:noFill/>
          <a:ln w="9525">
            <a:noFill/>
            <a:miter lim="800000"/>
            <a:headEnd/>
            <a:tailEnd/>
          </a:ln>
        </p:spPr>
        <p:txBody>
          <a:bodyPr>
            <a:spAutoFit/>
          </a:bodyPr>
          <a:lstStyle/>
          <a:p>
            <a:pPr algn="ctr" eaLnBrk="0" hangingPunct="0">
              <a:spcBef>
                <a:spcPct val="50000"/>
              </a:spcBef>
            </a:pPr>
            <a:r>
              <a:rPr lang="en-US" sz="7200"/>
              <a:t>The study of beauty in art and nature.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31746" name="Text Box 3"/>
          <p:cNvSpPr txBox="1">
            <a:spLocks noChangeArrowheads="1"/>
          </p:cNvSpPr>
          <p:nvPr/>
        </p:nvSpPr>
        <p:spPr bwMode="auto">
          <a:xfrm>
            <a:off x="685800" y="2133600"/>
            <a:ext cx="7848600" cy="1189038"/>
          </a:xfrm>
          <a:prstGeom prst="rect">
            <a:avLst/>
          </a:prstGeom>
          <a:noFill/>
          <a:ln w="9525">
            <a:noFill/>
            <a:miter lim="800000"/>
            <a:headEnd/>
            <a:tailEnd/>
          </a:ln>
        </p:spPr>
        <p:txBody>
          <a:bodyPr>
            <a:spAutoFit/>
          </a:bodyPr>
          <a:lstStyle/>
          <a:p>
            <a:pPr algn="ctr" eaLnBrk="0" hangingPunct="0">
              <a:spcBef>
                <a:spcPct val="50000"/>
              </a:spcBef>
            </a:pPr>
            <a:r>
              <a:rPr lang="en-US" sz="7200"/>
              <a:t>What is aesthetics.</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32770" name="Text Box 3"/>
          <p:cNvSpPr txBox="1">
            <a:spLocks noChangeArrowheads="1"/>
          </p:cNvSpPr>
          <p:nvPr/>
        </p:nvSpPr>
        <p:spPr bwMode="auto">
          <a:xfrm>
            <a:off x="609600" y="685800"/>
            <a:ext cx="7696200" cy="4664075"/>
          </a:xfrm>
          <a:prstGeom prst="rect">
            <a:avLst/>
          </a:prstGeom>
          <a:noFill/>
          <a:ln w="9525">
            <a:noFill/>
            <a:miter lim="800000"/>
            <a:headEnd/>
            <a:tailEnd/>
          </a:ln>
        </p:spPr>
        <p:txBody>
          <a:bodyPr>
            <a:spAutoFit/>
          </a:bodyPr>
          <a:lstStyle/>
          <a:p>
            <a:pPr algn="ctr" eaLnBrk="0" hangingPunct="0">
              <a:spcBef>
                <a:spcPct val="50000"/>
              </a:spcBef>
            </a:pPr>
            <a:r>
              <a:rPr lang="en-US" sz="6000"/>
              <a:t>Builder build structures with this to ensure it has extra strength than required.</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33794" name="Text Box 3"/>
          <p:cNvSpPr txBox="1">
            <a:spLocks noChangeArrowheads="1"/>
          </p:cNvSpPr>
          <p:nvPr/>
        </p:nvSpPr>
        <p:spPr bwMode="auto">
          <a:xfrm>
            <a:off x="685800" y="2133600"/>
            <a:ext cx="7848600" cy="2286000"/>
          </a:xfrm>
          <a:prstGeom prst="rect">
            <a:avLst/>
          </a:prstGeom>
          <a:noFill/>
          <a:ln w="9525">
            <a:noFill/>
            <a:miter lim="800000"/>
            <a:headEnd/>
            <a:tailEnd/>
          </a:ln>
        </p:spPr>
        <p:txBody>
          <a:bodyPr>
            <a:spAutoFit/>
          </a:bodyPr>
          <a:lstStyle/>
          <a:p>
            <a:pPr algn="ctr" eaLnBrk="0" hangingPunct="0">
              <a:spcBef>
                <a:spcPct val="50000"/>
              </a:spcBef>
            </a:pPr>
            <a:r>
              <a:rPr lang="en-US" sz="7200"/>
              <a:t>What is a margin of safety.</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34818" name="Text Box 3"/>
          <p:cNvSpPr txBox="1">
            <a:spLocks noChangeArrowheads="1"/>
          </p:cNvSpPr>
          <p:nvPr/>
        </p:nvSpPr>
        <p:spPr bwMode="auto">
          <a:xfrm>
            <a:off x="609600" y="1981200"/>
            <a:ext cx="7924800" cy="3382963"/>
          </a:xfrm>
          <a:prstGeom prst="rect">
            <a:avLst/>
          </a:prstGeom>
          <a:noFill/>
          <a:ln w="9525">
            <a:noFill/>
            <a:miter lim="800000"/>
            <a:headEnd/>
            <a:tailEnd/>
          </a:ln>
        </p:spPr>
        <p:txBody>
          <a:bodyPr>
            <a:spAutoFit/>
          </a:bodyPr>
          <a:lstStyle/>
          <a:p>
            <a:pPr algn="ctr" eaLnBrk="0" hangingPunct="0">
              <a:spcBef>
                <a:spcPct val="50000"/>
              </a:spcBef>
            </a:pPr>
            <a:r>
              <a:rPr lang="en-US" sz="7200"/>
              <a:t>Reinforced concrete is an example of this.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WordArt 4"/>
          <p:cNvSpPr>
            <a:spLocks noChangeArrowheads="1" noChangeShapeType="1" noTextEdit="1"/>
          </p:cNvSpPr>
          <p:nvPr/>
        </p:nvSpPr>
        <p:spPr bwMode="auto">
          <a:xfrm>
            <a:off x="838200" y="304800"/>
            <a:ext cx="6781800" cy="2667000"/>
          </a:xfrm>
          <a:prstGeom prst="rect">
            <a:avLst/>
          </a:prstGeom>
        </p:spPr>
        <p:txBody>
          <a:bodyPr wrap="none" fromWordArt="1">
            <a:prstTxWarp prst="textCascadeUp">
              <a:avLst>
                <a:gd name="adj" fmla="val 44444"/>
              </a:avLst>
            </a:prstTxWarp>
            <a:scene3d>
              <a:camera prst="legacyPerspectiveFront">
                <a:rot lat="20519997" lon="1080000" rev="0"/>
              </a:camera>
              <a:lightRig rig="legacyHarsh2" dir="b"/>
            </a:scene3d>
            <a:sp3d extrusionH="430200" prstMaterial="legacyMatte">
              <a:extrusionClr>
                <a:srgbClr val="FF6600"/>
              </a:extrusionClr>
            </a:sp3d>
          </a:bodyPr>
          <a:lstStyle/>
          <a:p>
            <a:pPr algn="ctr"/>
            <a:r>
              <a:rPr lang="en-US" sz="3600" kern="10">
                <a:ln w="9525">
                  <a:round/>
                  <a:headEnd/>
                  <a:tailEnd/>
                </a:ln>
                <a:gradFill rotWithShape="1">
                  <a:gsLst>
                    <a:gs pos="0">
                      <a:srgbClr val="FFE701"/>
                    </a:gs>
                    <a:gs pos="100000">
                      <a:srgbClr val="FE3E02"/>
                    </a:gs>
                  </a:gsLst>
                  <a:lin ang="5400000" scaled="1"/>
                </a:gradFill>
                <a:latin typeface="Impact"/>
              </a:rPr>
              <a:t>Jeopardy</a:t>
            </a:r>
          </a:p>
        </p:txBody>
      </p:sp>
      <p:sp>
        <p:nvSpPr>
          <p:cNvPr id="16386" name="Text Box 5"/>
          <p:cNvSpPr txBox="1">
            <a:spLocks noChangeArrowheads="1"/>
          </p:cNvSpPr>
          <p:nvPr/>
        </p:nvSpPr>
        <p:spPr bwMode="auto">
          <a:xfrm>
            <a:off x="381000" y="3200400"/>
            <a:ext cx="8382000" cy="3019425"/>
          </a:xfrm>
          <a:prstGeom prst="rect">
            <a:avLst/>
          </a:prstGeom>
          <a:noFill/>
          <a:ln w="9525">
            <a:noFill/>
            <a:miter lim="800000"/>
            <a:headEnd/>
            <a:tailEnd/>
          </a:ln>
        </p:spPr>
        <p:txBody>
          <a:bodyPr>
            <a:spAutoFit/>
          </a:bodyPr>
          <a:lstStyle/>
          <a:p>
            <a:pPr algn="ctr" eaLnBrk="0" hangingPunct="0"/>
            <a:r>
              <a:rPr lang="en-US" sz="4800" b="0"/>
              <a:t>Choose a category.  </a:t>
            </a:r>
          </a:p>
          <a:p>
            <a:pPr algn="ctr" eaLnBrk="0" hangingPunct="0"/>
            <a:r>
              <a:rPr lang="en-US" sz="4800" b="0"/>
              <a:t>You will be given the answer.  </a:t>
            </a:r>
          </a:p>
          <a:p>
            <a:pPr algn="ctr" eaLnBrk="0" hangingPunct="0"/>
            <a:r>
              <a:rPr lang="en-US" sz="4800" b="0"/>
              <a:t>You must give the correct question.</a:t>
            </a:r>
            <a:endParaRPr lang="en-US" b="0">
              <a:solidFill>
                <a:schemeClr val="tx1"/>
              </a:solidFill>
            </a:endParaRPr>
          </a:p>
        </p:txBody>
      </p:sp>
      <p:sp>
        <p:nvSpPr>
          <p:cNvPr id="16387" name="AutoShape 7">
            <a:hlinkClick r:id="rId3" action="ppaction://hlinksldjump" highlightClick="1"/>
          </p:cNvPr>
          <p:cNvSpPr>
            <a:spLocks noChangeArrowheads="1"/>
          </p:cNvSpPr>
          <p:nvPr/>
        </p:nvSpPr>
        <p:spPr bwMode="auto">
          <a:xfrm>
            <a:off x="5867400" y="5334000"/>
            <a:ext cx="2743200" cy="12192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solidFill>
                  <a:srgbClr val="FFFF00"/>
                </a:solidFill>
                <a:hlinkClick r:id="rId3" action="ppaction://hlinksldjump"/>
              </a:rPr>
              <a:t>Click to begin.</a:t>
            </a:r>
            <a:endParaRPr lang="en-US" b="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afterEffect">
                                  <p:stCondLst>
                                    <p:cond delay="0"/>
                                  </p:stCondLst>
                                  <p:childTnLst>
                                    <p:set>
                                      <p:cBhvr>
                                        <p:cTn id="6" dur="1" fill="hold">
                                          <p:stCondLst>
                                            <p:cond delay="0"/>
                                          </p:stCondLst>
                                        </p:cTn>
                                        <p:tgtEl>
                                          <p:spTgt spid="3076"/>
                                        </p:tgtEl>
                                        <p:attrNameLst>
                                          <p:attrName>style.visibility</p:attrName>
                                        </p:attrNameLst>
                                      </p:cBhvr>
                                      <p:to>
                                        <p:strVal val="visible"/>
                                      </p:to>
                                    </p:set>
                                    <p:anim calcmode="lin" valueType="num">
                                      <p:cBhvr>
                                        <p:cTn id="7" dur="5000" fill="hold"/>
                                        <p:tgtEl>
                                          <p:spTgt spid="3076"/>
                                        </p:tgtEl>
                                        <p:attrNameLst>
                                          <p:attrName>ppt_w</p:attrName>
                                        </p:attrNameLst>
                                      </p:cBhvr>
                                      <p:tavLst>
                                        <p:tav tm="0" fmla="#ppt_w*sin(2.5*pi*$)">
                                          <p:val>
                                            <p:fltVal val="0"/>
                                          </p:val>
                                        </p:tav>
                                        <p:tav tm="100000">
                                          <p:val>
                                            <p:fltVal val="1"/>
                                          </p:val>
                                        </p:tav>
                                      </p:tavLst>
                                    </p:anim>
                                    <p:anim calcmode="lin" valueType="num">
                                      <p:cBhvr>
                                        <p:cTn id="8" dur="5000" fill="hold"/>
                                        <p:tgtEl>
                                          <p:spTgt spid="3076"/>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5"/>
                                            </p:cond>
                                          </p:stCondLst>
                                          <p:endCondLst>
                                            <p:cond evt="onStopAudio" delay="0">
                                              <p:tgtEl>
                                                <p:sldTgt/>
                                              </p:tgtEl>
                                            </p:cond>
                                          </p:endCondLst>
                                        </p:cTn>
                                        <p:tgtEl>
                                          <p:sndTgt r:embed="rId2" name="This is Jeopardy.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35842" name="Text Box 3"/>
          <p:cNvSpPr txBox="1">
            <a:spLocks noChangeArrowheads="1"/>
          </p:cNvSpPr>
          <p:nvPr/>
        </p:nvSpPr>
        <p:spPr bwMode="auto">
          <a:xfrm>
            <a:off x="685800" y="2133600"/>
            <a:ext cx="7848600" cy="2286000"/>
          </a:xfrm>
          <a:prstGeom prst="rect">
            <a:avLst/>
          </a:prstGeom>
          <a:noFill/>
          <a:ln w="9525">
            <a:noFill/>
            <a:miter lim="800000"/>
            <a:headEnd/>
            <a:tailEnd/>
          </a:ln>
        </p:spPr>
        <p:txBody>
          <a:bodyPr>
            <a:spAutoFit/>
          </a:bodyPr>
          <a:lstStyle/>
          <a:p>
            <a:pPr algn="ctr" eaLnBrk="0" hangingPunct="0">
              <a:spcBef>
                <a:spcPct val="50000"/>
              </a:spcBef>
            </a:pPr>
            <a:r>
              <a:rPr lang="en-US" sz="7200"/>
              <a:t>What is composite material.</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36866" name="Text Box 3"/>
          <p:cNvSpPr txBox="1">
            <a:spLocks noChangeArrowheads="1"/>
          </p:cNvSpPr>
          <p:nvPr/>
        </p:nvSpPr>
        <p:spPr bwMode="auto">
          <a:xfrm>
            <a:off x="533400" y="1600200"/>
            <a:ext cx="8001000" cy="3382963"/>
          </a:xfrm>
          <a:prstGeom prst="rect">
            <a:avLst/>
          </a:prstGeom>
          <a:noFill/>
          <a:ln w="9525">
            <a:noFill/>
            <a:miter lim="800000"/>
            <a:headEnd/>
            <a:tailEnd/>
          </a:ln>
        </p:spPr>
        <p:txBody>
          <a:bodyPr>
            <a:spAutoFit/>
          </a:bodyPr>
          <a:lstStyle/>
          <a:p>
            <a:pPr algn="ctr" eaLnBrk="0" hangingPunct="0">
              <a:spcBef>
                <a:spcPct val="50000"/>
              </a:spcBef>
            </a:pPr>
            <a:r>
              <a:rPr lang="en-US" sz="7200"/>
              <a:t>Melting pieces of the same material together.</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37890" name="Text Box 3"/>
          <p:cNvSpPr txBox="1">
            <a:spLocks noChangeArrowheads="1"/>
          </p:cNvSpPr>
          <p:nvPr/>
        </p:nvSpPr>
        <p:spPr bwMode="auto">
          <a:xfrm>
            <a:off x="685800" y="2133600"/>
            <a:ext cx="7848600" cy="1189038"/>
          </a:xfrm>
          <a:prstGeom prst="rect">
            <a:avLst/>
          </a:prstGeom>
          <a:noFill/>
          <a:ln w="9525">
            <a:noFill/>
            <a:miter lim="800000"/>
            <a:headEnd/>
            <a:tailEnd/>
          </a:ln>
        </p:spPr>
        <p:txBody>
          <a:bodyPr>
            <a:spAutoFit/>
          </a:bodyPr>
          <a:lstStyle/>
          <a:p>
            <a:pPr algn="ctr" eaLnBrk="0" hangingPunct="0">
              <a:spcBef>
                <a:spcPct val="50000"/>
              </a:spcBef>
            </a:pPr>
            <a:r>
              <a:rPr lang="en-US" sz="7200"/>
              <a:t>What is welding.</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38914" name="Text Box 3"/>
          <p:cNvSpPr txBox="1">
            <a:spLocks noChangeArrowheads="1"/>
          </p:cNvSpPr>
          <p:nvPr/>
        </p:nvSpPr>
        <p:spPr bwMode="auto">
          <a:xfrm>
            <a:off x="533400" y="1905000"/>
            <a:ext cx="8077200" cy="3382963"/>
          </a:xfrm>
          <a:prstGeom prst="rect">
            <a:avLst/>
          </a:prstGeom>
          <a:noFill/>
          <a:ln w="9525">
            <a:noFill/>
            <a:miter lim="800000"/>
            <a:headEnd/>
            <a:tailEnd/>
          </a:ln>
        </p:spPr>
        <p:txBody>
          <a:bodyPr>
            <a:spAutoFit/>
          </a:bodyPr>
          <a:lstStyle/>
          <a:p>
            <a:pPr algn="ctr" eaLnBrk="0" hangingPunct="0">
              <a:spcBef>
                <a:spcPct val="50000"/>
              </a:spcBef>
            </a:pPr>
            <a:r>
              <a:rPr lang="en-US" sz="7200"/>
              <a:t>These allow movement in a structure.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39938" name="Text Box 3"/>
          <p:cNvSpPr txBox="1">
            <a:spLocks noChangeArrowheads="1"/>
          </p:cNvSpPr>
          <p:nvPr/>
        </p:nvSpPr>
        <p:spPr bwMode="auto">
          <a:xfrm>
            <a:off x="685800" y="2133600"/>
            <a:ext cx="7848600" cy="2286000"/>
          </a:xfrm>
          <a:prstGeom prst="rect">
            <a:avLst/>
          </a:prstGeom>
          <a:noFill/>
          <a:ln w="9525">
            <a:noFill/>
            <a:miter lim="800000"/>
            <a:headEnd/>
            <a:tailEnd/>
          </a:ln>
        </p:spPr>
        <p:txBody>
          <a:bodyPr>
            <a:spAutoFit/>
          </a:bodyPr>
          <a:lstStyle/>
          <a:p>
            <a:pPr algn="ctr" eaLnBrk="0" hangingPunct="0">
              <a:spcBef>
                <a:spcPct val="50000"/>
              </a:spcBef>
            </a:pPr>
            <a:r>
              <a:rPr lang="en-US" sz="7200"/>
              <a:t>What is mobile joints.</a:t>
            </a: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40962" name="Text Box 3"/>
          <p:cNvSpPr txBox="1">
            <a:spLocks noChangeArrowheads="1"/>
          </p:cNvSpPr>
          <p:nvPr/>
        </p:nvSpPr>
        <p:spPr bwMode="auto">
          <a:xfrm>
            <a:off x="609600" y="1752600"/>
            <a:ext cx="7924800" cy="2286000"/>
          </a:xfrm>
          <a:prstGeom prst="rect">
            <a:avLst/>
          </a:prstGeom>
          <a:noFill/>
          <a:ln w="9525">
            <a:noFill/>
            <a:miter lim="800000"/>
            <a:headEnd/>
            <a:tailEnd/>
          </a:ln>
        </p:spPr>
        <p:txBody>
          <a:bodyPr>
            <a:spAutoFit/>
          </a:bodyPr>
          <a:lstStyle/>
          <a:p>
            <a:pPr algn="ctr" eaLnBrk="0" hangingPunct="0">
              <a:spcBef>
                <a:spcPct val="50000"/>
              </a:spcBef>
            </a:pPr>
            <a:r>
              <a:rPr lang="en-US" sz="7200"/>
              <a:t>This is measured in kilograms.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41986" name="Text Box 3"/>
          <p:cNvSpPr txBox="1">
            <a:spLocks noChangeArrowheads="1"/>
          </p:cNvSpPr>
          <p:nvPr/>
        </p:nvSpPr>
        <p:spPr bwMode="auto">
          <a:xfrm>
            <a:off x="685800" y="2133600"/>
            <a:ext cx="7848600" cy="1189038"/>
          </a:xfrm>
          <a:prstGeom prst="rect">
            <a:avLst/>
          </a:prstGeom>
          <a:noFill/>
          <a:ln w="9525">
            <a:noFill/>
            <a:miter lim="800000"/>
            <a:headEnd/>
            <a:tailEnd/>
          </a:ln>
        </p:spPr>
        <p:txBody>
          <a:bodyPr>
            <a:spAutoFit/>
          </a:bodyPr>
          <a:lstStyle/>
          <a:p>
            <a:pPr algn="ctr" eaLnBrk="0" hangingPunct="0">
              <a:spcBef>
                <a:spcPct val="50000"/>
              </a:spcBef>
            </a:pPr>
            <a:r>
              <a:rPr lang="en-US" sz="7200"/>
              <a:t>What is mass.</a:t>
            </a: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43010" name="Text Box 4"/>
          <p:cNvSpPr txBox="1">
            <a:spLocks noChangeArrowheads="1"/>
          </p:cNvSpPr>
          <p:nvPr/>
        </p:nvSpPr>
        <p:spPr bwMode="auto">
          <a:xfrm>
            <a:off x="609600" y="1371600"/>
            <a:ext cx="8001000" cy="2286000"/>
          </a:xfrm>
          <a:prstGeom prst="rect">
            <a:avLst/>
          </a:prstGeom>
          <a:noFill/>
          <a:ln w="9525">
            <a:noFill/>
            <a:miter lim="800000"/>
            <a:headEnd/>
            <a:tailEnd/>
          </a:ln>
        </p:spPr>
        <p:txBody>
          <a:bodyPr>
            <a:spAutoFit/>
          </a:bodyPr>
          <a:lstStyle/>
          <a:p>
            <a:pPr algn="ctr" eaLnBrk="0" hangingPunct="0">
              <a:spcBef>
                <a:spcPct val="50000"/>
              </a:spcBef>
            </a:pPr>
            <a:r>
              <a:rPr lang="en-US" sz="7200"/>
              <a:t>Stresses such as pushes or pulls.</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44034" name="Text Box 3"/>
          <p:cNvSpPr txBox="1">
            <a:spLocks noChangeArrowheads="1"/>
          </p:cNvSpPr>
          <p:nvPr/>
        </p:nvSpPr>
        <p:spPr bwMode="auto">
          <a:xfrm>
            <a:off x="685800" y="2133600"/>
            <a:ext cx="7848600" cy="1189038"/>
          </a:xfrm>
          <a:prstGeom prst="rect">
            <a:avLst/>
          </a:prstGeom>
          <a:noFill/>
          <a:ln w="9525">
            <a:noFill/>
            <a:miter lim="800000"/>
            <a:headEnd/>
            <a:tailEnd/>
          </a:ln>
        </p:spPr>
        <p:txBody>
          <a:bodyPr>
            <a:spAutoFit/>
          </a:bodyPr>
          <a:lstStyle/>
          <a:p>
            <a:pPr algn="ctr" eaLnBrk="0" hangingPunct="0">
              <a:spcBef>
                <a:spcPct val="50000"/>
              </a:spcBef>
            </a:pPr>
            <a:r>
              <a:rPr lang="en-US" sz="7200"/>
              <a:t>What is a force.</a:t>
            </a: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45058" name="Text Box 3"/>
          <p:cNvSpPr txBox="1">
            <a:spLocks noChangeArrowheads="1"/>
          </p:cNvSpPr>
          <p:nvPr/>
        </p:nvSpPr>
        <p:spPr bwMode="auto">
          <a:xfrm>
            <a:off x="609600" y="1447800"/>
            <a:ext cx="7924800" cy="3382963"/>
          </a:xfrm>
          <a:prstGeom prst="rect">
            <a:avLst/>
          </a:prstGeom>
          <a:noFill/>
          <a:ln w="9525">
            <a:noFill/>
            <a:miter lim="800000"/>
            <a:headEnd/>
            <a:tailEnd/>
          </a:ln>
        </p:spPr>
        <p:txBody>
          <a:bodyPr>
            <a:spAutoFit/>
          </a:bodyPr>
          <a:lstStyle/>
          <a:p>
            <a:pPr algn="ctr" eaLnBrk="0" hangingPunct="0">
              <a:spcBef>
                <a:spcPct val="50000"/>
              </a:spcBef>
            </a:pPr>
            <a:r>
              <a:rPr lang="en-US" sz="7200"/>
              <a:t>This measures gravitational force between to objects .</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WordArt 3" descr="Shingle"/>
          <p:cNvSpPr>
            <a:spLocks noChangeArrowheads="1" noChangeShapeType="1" noTextEdit="1"/>
          </p:cNvSpPr>
          <p:nvPr/>
        </p:nvSpPr>
        <p:spPr bwMode="auto">
          <a:xfrm>
            <a:off x="457200" y="0"/>
            <a:ext cx="5715000" cy="2362200"/>
          </a:xfrm>
          <a:prstGeom prst="rect">
            <a:avLst/>
          </a:prstGeom>
        </p:spPr>
        <p:txBody>
          <a:bodyPr wrap="none" fromWordArt="1">
            <a:prstTxWarp prst="textCurveUp">
              <a:avLst>
                <a:gd name="adj" fmla="val 40356"/>
              </a:avLst>
            </a:prstTxWarp>
          </a:bodyPr>
          <a:lstStyle/>
          <a:p>
            <a:pPr algn="ctr"/>
            <a:r>
              <a:rPr lang="en-US" sz="3600" kern="10">
                <a:ln w="12700">
                  <a:solidFill>
                    <a:srgbClr val="000000"/>
                  </a:solidFill>
                  <a:round/>
                  <a:headEnd/>
                  <a:tailEnd/>
                </a:ln>
                <a:pattFill prst="shingle">
                  <a:fgClr>
                    <a:schemeClr val="accent2"/>
                  </a:fgClr>
                  <a:bgClr>
                    <a:srgbClr val="FF9933"/>
                  </a:bgClr>
                </a:pattFill>
                <a:effectLst>
                  <a:outerShdw dist="45791" dir="2021404" algn="ctr" rotWithShape="0">
                    <a:srgbClr val="808080"/>
                  </a:outerShdw>
                </a:effectLst>
                <a:latin typeface="Arial Black"/>
              </a:rPr>
              <a:t>Choose a point value.</a:t>
            </a:r>
          </a:p>
        </p:txBody>
      </p:sp>
      <p:sp>
        <p:nvSpPr>
          <p:cNvPr id="5125" name="WordArt 5" descr="Shingle">
            <a:hlinkClick r:id="rId3" action="ppaction://hlinksldjump"/>
          </p:cNvPr>
          <p:cNvSpPr>
            <a:spLocks noChangeArrowheads="1" noChangeShapeType="1" noTextEdit="1"/>
          </p:cNvSpPr>
          <p:nvPr/>
        </p:nvSpPr>
        <p:spPr bwMode="auto">
          <a:xfrm>
            <a:off x="1524000" y="1981200"/>
            <a:ext cx="5715000" cy="2362200"/>
          </a:xfrm>
          <a:prstGeom prst="rect">
            <a:avLst/>
          </a:prstGeom>
        </p:spPr>
        <p:txBody>
          <a:bodyPr wrap="none" fromWordArt="1">
            <a:prstTxWarp prst="textCurveUp">
              <a:avLst>
                <a:gd name="adj" fmla="val 40356"/>
              </a:avLst>
            </a:prstTxWarp>
          </a:bodyPr>
          <a:lstStyle/>
          <a:p>
            <a:pPr algn="ctr"/>
            <a:r>
              <a:rPr lang="en-US" sz="3600" kern="10">
                <a:ln w="12700">
                  <a:solidFill>
                    <a:srgbClr val="000000"/>
                  </a:solidFill>
                  <a:round/>
                  <a:headEnd/>
                  <a:tailEnd/>
                </a:ln>
                <a:pattFill prst="shingle">
                  <a:fgClr>
                    <a:schemeClr val="accent2"/>
                  </a:fgClr>
                  <a:bgClr>
                    <a:srgbClr val="FF9933"/>
                  </a:bgClr>
                </a:pattFill>
                <a:effectLst>
                  <a:outerShdw dist="45791" dir="2021404" algn="ctr" rotWithShape="0">
                    <a:srgbClr val="808080"/>
                  </a:outerShdw>
                </a:effectLst>
                <a:latin typeface="Arial Black"/>
              </a:rPr>
              <a:t>Choose a point value.</a:t>
            </a:r>
          </a:p>
        </p:txBody>
      </p:sp>
      <p:sp>
        <p:nvSpPr>
          <p:cNvPr id="17411" name="AutoShape 10">
            <a:hlinkClick r:id="rId4" action="ppaction://hlinksldjump" highlightClick="1"/>
          </p:cNvPr>
          <p:cNvSpPr>
            <a:spLocks noChangeArrowheads="1"/>
          </p:cNvSpPr>
          <p:nvPr/>
        </p:nvSpPr>
        <p:spPr bwMode="auto">
          <a:xfrm>
            <a:off x="5562600" y="4724400"/>
            <a:ext cx="2971800" cy="17526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17412" name="Text Box 11"/>
          <p:cNvSpPr txBox="1">
            <a:spLocks noChangeArrowheads="1"/>
          </p:cNvSpPr>
          <p:nvPr/>
        </p:nvSpPr>
        <p:spPr bwMode="auto">
          <a:xfrm>
            <a:off x="5791200" y="5105400"/>
            <a:ext cx="2514600" cy="946150"/>
          </a:xfrm>
          <a:prstGeom prst="rect">
            <a:avLst/>
          </a:prstGeom>
          <a:noFill/>
          <a:ln w="9525">
            <a:noFill/>
            <a:miter lim="800000"/>
            <a:headEnd/>
            <a:tailEnd/>
          </a:ln>
        </p:spPr>
        <p:txBody>
          <a:bodyPr>
            <a:spAutoFit/>
          </a:bodyPr>
          <a:lstStyle/>
          <a:p>
            <a:pPr algn="ctr" eaLnBrk="0" hangingPunct="0">
              <a:spcBef>
                <a:spcPct val="50000"/>
              </a:spcBef>
            </a:pPr>
            <a:r>
              <a:rPr lang="en-US" sz="2800">
                <a:hlinkClick r:id="rId4" action="ppaction://hlinksldjump"/>
              </a:rPr>
              <a:t>Click here for Final Jeopardy</a:t>
            </a:r>
            <a:endParaRPr 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0" fill="hold" grpId="0" nodeType="afterEffect">
                                  <p:stCondLst>
                                    <p:cond delay="1000"/>
                                  </p:stCondLst>
                                  <p:childTnLst>
                                    <p:set>
                                      <p:cBhvr>
                                        <p:cTn id="6" dur="1" fill="hold">
                                          <p:stCondLst>
                                            <p:cond delay="499"/>
                                          </p:stCondLst>
                                        </p:cTn>
                                        <p:tgtEl>
                                          <p:spTgt spid="5123"/>
                                        </p:tgtEl>
                                        <p:attrNameLst>
                                          <p:attrName>style.visibility</p:attrName>
                                        </p:attrNameLst>
                                      </p:cBhvr>
                                      <p:to>
                                        <p:strVal val="visible"/>
                                      </p:to>
                                    </p:set>
                                  </p:childTnLst>
                                </p:cTn>
                              </p:par>
                            </p:childTnLst>
                          </p:cTn>
                        </p:par>
                        <p:par>
                          <p:cTn id="7" fill="hold">
                            <p:stCondLst>
                              <p:cond delay="1500"/>
                            </p:stCondLst>
                            <p:childTnLst>
                              <p:par>
                                <p:cTn id="8" presetID="3" presetClass="entr" presetSubtype="0" fill="hold" grpId="0" nodeType="afterEffect">
                                  <p:stCondLst>
                                    <p:cond delay="1000"/>
                                  </p:stCondLst>
                                  <p:childTnLst>
                                    <p:set>
                                      <p:cBhvr>
                                        <p:cTn id="9" dur="1" fill="hold">
                                          <p:stCondLst>
                                            <p:cond delay="499"/>
                                          </p:stCondLst>
                                        </p:cTn>
                                        <p:tgtEl>
                                          <p:spTgt spid="51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animBg="1"/>
      <p:bldP spid="512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46082" name="Text Box 3"/>
          <p:cNvSpPr txBox="1">
            <a:spLocks noChangeArrowheads="1"/>
          </p:cNvSpPr>
          <p:nvPr/>
        </p:nvSpPr>
        <p:spPr bwMode="auto">
          <a:xfrm>
            <a:off x="685800" y="2133600"/>
            <a:ext cx="7848600" cy="1189038"/>
          </a:xfrm>
          <a:prstGeom prst="rect">
            <a:avLst/>
          </a:prstGeom>
          <a:noFill/>
          <a:ln w="9525">
            <a:noFill/>
            <a:miter lim="800000"/>
            <a:headEnd/>
            <a:tailEnd/>
          </a:ln>
        </p:spPr>
        <p:txBody>
          <a:bodyPr>
            <a:spAutoFit/>
          </a:bodyPr>
          <a:lstStyle/>
          <a:p>
            <a:pPr algn="ctr" eaLnBrk="0" hangingPunct="0">
              <a:spcBef>
                <a:spcPct val="50000"/>
              </a:spcBef>
            </a:pPr>
            <a:r>
              <a:rPr lang="en-US" sz="7200"/>
              <a:t>What is weight.</a:t>
            </a: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47106" name="Text Box 3"/>
          <p:cNvSpPr txBox="1">
            <a:spLocks noChangeArrowheads="1"/>
          </p:cNvSpPr>
          <p:nvPr/>
        </p:nvSpPr>
        <p:spPr bwMode="auto">
          <a:xfrm>
            <a:off x="609600" y="838200"/>
            <a:ext cx="8077200" cy="3382963"/>
          </a:xfrm>
          <a:prstGeom prst="rect">
            <a:avLst/>
          </a:prstGeom>
          <a:noFill/>
          <a:ln w="9525">
            <a:noFill/>
            <a:miter lim="800000"/>
            <a:headEnd/>
            <a:tailEnd/>
          </a:ln>
        </p:spPr>
        <p:txBody>
          <a:bodyPr>
            <a:spAutoFit/>
          </a:bodyPr>
          <a:lstStyle/>
          <a:p>
            <a:pPr algn="ctr" eaLnBrk="0" hangingPunct="0">
              <a:spcBef>
                <a:spcPct val="50000"/>
              </a:spcBef>
            </a:pPr>
            <a:r>
              <a:rPr lang="en-US" sz="7200"/>
              <a:t>This picture uses arrows to show forces.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48130" name="Text Box 3"/>
          <p:cNvSpPr txBox="1">
            <a:spLocks noChangeArrowheads="1"/>
          </p:cNvSpPr>
          <p:nvPr/>
        </p:nvSpPr>
        <p:spPr bwMode="auto">
          <a:xfrm>
            <a:off x="685800" y="2133600"/>
            <a:ext cx="7848600" cy="2530475"/>
          </a:xfrm>
          <a:prstGeom prst="rect">
            <a:avLst/>
          </a:prstGeom>
          <a:noFill/>
          <a:ln w="9525">
            <a:noFill/>
            <a:miter lim="800000"/>
            <a:headEnd/>
            <a:tailEnd/>
          </a:ln>
        </p:spPr>
        <p:txBody>
          <a:bodyPr>
            <a:spAutoFit/>
          </a:bodyPr>
          <a:lstStyle/>
          <a:p>
            <a:pPr algn="ctr" eaLnBrk="0" hangingPunct="0">
              <a:spcBef>
                <a:spcPct val="50000"/>
              </a:spcBef>
            </a:pPr>
            <a:r>
              <a:rPr lang="en-US" sz="8000"/>
              <a:t>What is a force diagram.</a:t>
            </a:r>
            <a:r>
              <a:rPr lang="en-US" sz="7200"/>
              <a: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49154" name="Text Box 3"/>
          <p:cNvSpPr txBox="1">
            <a:spLocks noChangeArrowheads="1"/>
          </p:cNvSpPr>
          <p:nvPr/>
        </p:nvSpPr>
        <p:spPr bwMode="auto">
          <a:xfrm>
            <a:off x="533400" y="1752600"/>
            <a:ext cx="8077200" cy="2286000"/>
          </a:xfrm>
          <a:prstGeom prst="rect">
            <a:avLst/>
          </a:prstGeom>
          <a:noFill/>
          <a:ln w="9525">
            <a:noFill/>
            <a:miter lim="800000"/>
            <a:headEnd/>
            <a:tailEnd/>
          </a:ln>
        </p:spPr>
        <p:txBody>
          <a:bodyPr>
            <a:spAutoFit/>
          </a:bodyPr>
          <a:lstStyle/>
          <a:p>
            <a:pPr algn="ctr" eaLnBrk="0" hangingPunct="0">
              <a:spcBef>
                <a:spcPct val="50000"/>
              </a:spcBef>
            </a:pPr>
            <a:r>
              <a:rPr lang="en-US" sz="7200"/>
              <a:t>We measure force using this.</a:t>
            </a: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50178" name="Text Box 3"/>
          <p:cNvSpPr txBox="1">
            <a:spLocks noChangeArrowheads="1"/>
          </p:cNvSpPr>
          <p:nvPr/>
        </p:nvSpPr>
        <p:spPr bwMode="auto">
          <a:xfrm>
            <a:off x="685800" y="2133600"/>
            <a:ext cx="7848600" cy="2286000"/>
          </a:xfrm>
          <a:prstGeom prst="rect">
            <a:avLst/>
          </a:prstGeom>
          <a:noFill/>
          <a:ln w="9525">
            <a:noFill/>
            <a:miter lim="800000"/>
            <a:headEnd/>
            <a:tailEnd/>
          </a:ln>
        </p:spPr>
        <p:txBody>
          <a:bodyPr>
            <a:spAutoFit/>
          </a:bodyPr>
          <a:lstStyle/>
          <a:p>
            <a:pPr algn="ctr" eaLnBrk="0" hangingPunct="0">
              <a:spcBef>
                <a:spcPct val="50000"/>
              </a:spcBef>
            </a:pPr>
            <a:r>
              <a:rPr lang="en-US" sz="7200"/>
              <a:t>What is a force meter (newtons).</a:t>
            </a: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51202" name="Text Box 3"/>
          <p:cNvSpPr txBox="1">
            <a:spLocks noChangeArrowheads="1"/>
          </p:cNvSpPr>
          <p:nvPr/>
        </p:nvSpPr>
        <p:spPr bwMode="auto">
          <a:xfrm>
            <a:off x="609600" y="1447800"/>
            <a:ext cx="7848600" cy="2286000"/>
          </a:xfrm>
          <a:prstGeom prst="rect">
            <a:avLst/>
          </a:prstGeom>
          <a:noFill/>
          <a:ln w="9525">
            <a:noFill/>
            <a:miter lim="800000"/>
            <a:headEnd/>
            <a:tailEnd/>
          </a:ln>
        </p:spPr>
        <p:txBody>
          <a:bodyPr>
            <a:spAutoFit/>
          </a:bodyPr>
          <a:lstStyle/>
          <a:p>
            <a:pPr algn="ctr" eaLnBrk="0" hangingPunct="0">
              <a:spcBef>
                <a:spcPct val="50000"/>
              </a:spcBef>
            </a:pPr>
            <a:r>
              <a:rPr lang="en-US" sz="7200"/>
              <a:t>Stresses acting form the outside.</a:t>
            </a: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52226" name="Text Box 3"/>
          <p:cNvSpPr txBox="1">
            <a:spLocks noChangeArrowheads="1"/>
          </p:cNvSpPr>
          <p:nvPr/>
        </p:nvSpPr>
        <p:spPr bwMode="auto">
          <a:xfrm>
            <a:off x="685800" y="2133600"/>
            <a:ext cx="7848600" cy="2286000"/>
          </a:xfrm>
          <a:prstGeom prst="rect">
            <a:avLst/>
          </a:prstGeom>
          <a:noFill/>
          <a:ln w="9525">
            <a:noFill/>
            <a:miter lim="800000"/>
            <a:headEnd/>
            <a:tailEnd/>
          </a:ln>
        </p:spPr>
        <p:txBody>
          <a:bodyPr>
            <a:spAutoFit/>
          </a:bodyPr>
          <a:lstStyle/>
          <a:p>
            <a:pPr algn="ctr" eaLnBrk="0" hangingPunct="0">
              <a:spcBef>
                <a:spcPct val="50000"/>
              </a:spcBef>
            </a:pPr>
            <a:r>
              <a:rPr lang="en-US" sz="7200"/>
              <a:t>What is external forces.</a:t>
            </a:r>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53250" name="Text Box 3"/>
          <p:cNvSpPr txBox="1">
            <a:spLocks noChangeArrowheads="1"/>
          </p:cNvSpPr>
          <p:nvPr/>
        </p:nvSpPr>
        <p:spPr bwMode="auto">
          <a:xfrm>
            <a:off x="609600" y="1905000"/>
            <a:ext cx="7848600" cy="3382963"/>
          </a:xfrm>
          <a:prstGeom prst="rect">
            <a:avLst/>
          </a:prstGeom>
          <a:noFill/>
          <a:ln w="9525">
            <a:noFill/>
            <a:miter lim="800000"/>
            <a:headEnd/>
            <a:tailEnd/>
          </a:ln>
        </p:spPr>
        <p:txBody>
          <a:bodyPr>
            <a:spAutoFit/>
          </a:bodyPr>
          <a:lstStyle/>
          <a:p>
            <a:pPr algn="ctr" eaLnBrk="0" hangingPunct="0">
              <a:spcBef>
                <a:spcPct val="50000"/>
              </a:spcBef>
            </a:pPr>
            <a:r>
              <a:rPr lang="en-US" sz="7200"/>
              <a:t>The change in size or shape of a structure.</a:t>
            </a: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54274" name="Text Box 3"/>
          <p:cNvSpPr txBox="1">
            <a:spLocks noChangeArrowheads="1"/>
          </p:cNvSpPr>
          <p:nvPr/>
        </p:nvSpPr>
        <p:spPr bwMode="auto">
          <a:xfrm>
            <a:off x="685800" y="2133600"/>
            <a:ext cx="7848600" cy="2286000"/>
          </a:xfrm>
          <a:prstGeom prst="rect">
            <a:avLst/>
          </a:prstGeom>
          <a:noFill/>
          <a:ln w="9525">
            <a:noFill/>
            <a:miter lim="800000"/>
            <a:headEnd/>
            <a:tailEnd/>
          </a:ln>
        </p:spPr>
        <p:txBody>
          <a:bodyPr>
            <a:spAutoFit/>
          </a:bodyPr>
          <a:lstStyle/>
          <a:p>
            <a:pPr algn="ctr" eaLnBrk="0" hangingPunct="0">
              <a:spcBef>
                <a:spcPct val="50000"/>
              </a:spcBef>
            </a:pPr>
            <a:r>
              <a:rPr lang="en-US" sz="7200"/>
              <a:t>What is deformation.</a:t>
            </a:r>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55298" name="Text Box 3"/>
          <p:cNvSpPr txBox="1">
            <a:spLocks noChangeArrowheads="1"/>
          </p:cNvSpPr>
          <p:nvPr/>
        </p:nvSpPr>
        <p:spPr bwMode="auto">
          <a:xfrm>
            <a:off x="609600" y="609600"/>
            <a:ext cx="7620000" cy="4117975"/>
          </a:xfrm>
          <a:prstGeom prst="rect">
            <a:avLst/>
          </a:prstGeom>
          <a:noFill/>
          <a:ln w="9525">
            <a:noFill/>
            <a:miter lim="800000"/>
            <a:headEnd/>
            <a:tailEnd/>
          </a:ln>
        </p:spPr>
        <p:txBody>
          <a:bodyPr>
            <a:spAutoFit/>
          </a:bodyPr>
          <a:lstStyle/>
          <a:p>
            <a:pPr algn="ctr" eaLnBrk="0" hangingPunct="0">
              <a:spcBef>
                <a:spcPct val="50000"/>
              </a:spcBef>
            </a:pPr>
            <a:r>
              <a:rPr lang="en-US" sz="6600"/>
              <a:t>Changing or non permanent force acting on a structure.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AutoShape 24">
            <a:hlinkClick r:id="rId3" action="ppaction://hlinksldjump" highlightClick="1"/>
          </p:cNvPr>
          <p:cNvSpPr>
            <a:spLocks noChangeArrowheads="1"/>
          </p:cNvSpPr>
          <p:nvPr/>
        </p:nvSpPr>
        <p:spPr bwMode="auto">
          <a:xfrm>
            <a:off x="1828800" y="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t>Topic 2</a:t>
            </a:r>
            <a:endParaRPr lang="en-US" b="0">
              <a:solidFill>
                <a:schemeClr val="tx1"/>
              </a:solidFill>
            </a:endParaRPr>
          </a:p>
        </p:txBody>
      </p:sp>
      <p:sp>
        <p:nvSpPr>
          <p:cNvPr id="19458" name="AutoShape 26">
            <a:hlinkClick r:id="rId3" action="ppaction://hlinksldjump" highlightClick="1"/>
          </p:cNvPr>
          <p:cNvSpPr>
            <a:spLocks noChangeArrowheads="1"/>
          </p:cNvSpPr>
          <p:nvPr/>
        </p:nvSpPr>
        <p:spPr bwMode="auto">
          <a:xfrm>
            <a:off x="5486400" y="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t>Topic 4</a:t>
            </a:r>
            <a:endParaRPr lang="en-US" b="0">
              <a:solidFill>
                <a:schemeClr val="tx1"/>
              </a:solidFill>
            </a:endParaRPr>
          </a:p>
        </p:txBody>
      </p:sp>
      <p:sp>
        <p:nvSpPr>
          <p:cNvPr id="19459" name="AutoShape 27">
            <a:hlinkClick r:id="rId3" action="ppaction://hlinksldjump" highlightClick="1"/>
          </p:cNvPr>
          <p:cNvSpPr>
            <a:spLocks noChangeArrowheads="1"/>
          </p:cNvSpPr>
          <p:nvPr/>
        </p:nvSpPr>
        <p:spPr bwMode="auto">
          <a:xfrm>
            <a:off x="7343775" y="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t>Topic 5-7</a:t>
            </a:r>
          </a:p>
        </p:txBody>
      </p:sp>
      <p:sp>
        <p:nvSpPr>
          <p:cNvPr id="19460" name="AutoShape 29">
            <a:hlinkClick r:id="" action="ppaction://noaction" highlightClick="1"/>
          </p:cNvPr>
          <p:cNvSpPr>
            <a:spLocks noChangeArrowheads="1"/>
          </p:cNvSpPr>
          <p:nvPr/>
        </p:nvSpPr>
        <p:spPr bwMode="auto">
          <a:xfrm>
            <a:off x="0" y="1143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4" action="ppaction://hlinksldjump"/>
              </a:rPr>
              <a:t>10 Point</a:t>
            </a:r>
            <a:endParaRPr lang="en-US" b="0">
              <a:solidFill>
                <a:schemeClr val="tx1"/>
              </a:solidFill>
            </a:endParaRPr>
          </a:p>
        </p:txBody>
      </p:sp>
      <p:sp>
        <p:nvSpPr>
          <p:cNvPr id="19461" name="AutoShape 30">
            <a:hlinkClick r:id="" action="ppaction://noaction" highlightClick="1"/>
          </p:cNvPr>
          <p:cNvSpPr>
            <a:spLocks noChangeArrowheads="1"/>
          </p:cNvSpPr>
          <p:nvPr/>
        </p:nvSpPr>
        <p:spPr bwMode="auto">
          <a:xfrm>
            <a:off x="0" y="2286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5" action="ppaction://hlinksldjump"/>
              </a:rPr>
              <a:t>20 Points</a:t>
            </a:r>
            <a:endParaRPr lang="en-US"/>
          </a:p>
        </p:txBody>
      </p:sp>
      <p:sp>
        <p:nvSpPr>
          <p:cNvPr id="19462" name="AutoShape 31">
            <a:hlinkClick r:id="" action="ppaction://noaction" highlightClick="1"/>
          </p:cNvPr>
          <p:cNvSpPr>
            <a:spLocks noChangeArrowheads="1"/>
          </p:cNvSpPr>
          <p:nvPr/>
        </p:nvSpPr>
        <p:spPr bwMode="auto">
          <a:xfrm>
            <a:off x="0" y="3429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6" action="ppaction://hlinksldjump"/>
              </a:rPr>
              <a:t>30 Points</a:t>
            </a:r>
            <a:endParaRPr lang="en-US"/>
          </a:p>
        </p:txBody>
      </p:sp>
      <p:sp>
        <p:nvSpPr>
          <p:cNvPr id="19463" name="AutoShape 32">
            <a:hlinkClick r:id="" action="ppaction://noaction" highlightClick="1"/>
          </p:cNvPr>
          <p:cNvSpPr>
            <a:spLocks noChangeArrowheads="1"/>
          </p:cNvSpPr>
          <p:nvPr/>
        </p:nvSpPr>
        <p:spPr bwMode="auto">
          <a:xfrm>
            <a:off x="0" y="4572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7" action="ppaction://hlinksldjump"/>
              </a:rPr>
              <a:t>40 Points</a:t>
            </a:r>
            <a:endParaRPr lang="en-US"/>
          </a:p>
        </p:txBody>
      </p:sp>
      <p:sp>
        <p:nvSpPr>
          <p:cNvPr id="19464" name="AutoShape 33">
            <a:hlinkClick r:id="" action="ppaction://noaction" highlightClick="1"/>
          </p:cNvPr>
          <p:cNvSpPr>
            <a:spLocks noChangeArrowheads="1"/>
          </p:cNvSpPr>
          <p:nvPr/>
        </p:nvSpPr>
        <p:spPr bwMode="auto">
          <a:xfrm>
            <a:off x="0" y="5715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8" action="ppaction://hlinksldjump"/>
              </a:rPr>
              <a:t>50 Points</a:t>
            </a:r>
            <a:endParaRPr lang="en-US"/>
          </a:p>
        </p:txBody>
      </p:sp>
      <p:sp>
        <p:nvSpPr>
          <p:cNvPr id="19465" name="AutoShape 34">
            <a:hlinkClick r:id="" action="ppaction://noaction" highlightClick="1"/>
          </p:cNvPr>
          <p:cNvSpPr>
            <a:spLocks noChangeArrowheads="1"/>
          </p:cNvSpPr>
          <p:nvPr/>
        </p:nvSpPr>
        <p:spPr bwMode="auto">
          <a:xfrm>
            <a:off x="1828800" y="1143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9" action="ppaction://hlinksldjump"/>
              </a:rPr>
              <a:t>10 Point</a:t>
            </a:r>
            <a:endParaRPr lang="en-US"/>
          </a:p>
        </p:txBody>
      </p:sp>
      <p:sp>
        <p:nvSpPr>
          <p:cNvPr id="19466" name="AutoShape 35">
            <a:hlinkClick r:id="" action="ppaction://noaction" highlightClick="1"/>
          </p:cNvPr>
          <p:cNvSpPr>
            <a:spLocks noChangeArrowheads="1"/>
          </p:cNvSpPr>
          <p:nvPr/>
        </p:nvSpPr>
        <p:spPr bwMode="auto">
          <a:xfrm>
            <a:off x="3657600" y="1143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10" action="ppaction://hlinksldjump"/>
              </a:rPr>
              <a:t>10 Point</a:t>
            </a:r>
            <a:endParaRPr lang="en-US"/>
          </a:p>
        </p:txBody>
      </p:sp>
      <p:sp>
        <p:nvSpPr>
          <p:cNvPr id="19467" name="AutoShape 36">
            <a:hlinkClick r:id="" action="ppaction://noaction" highlightClick="1"/>
          </p:cNvPr>
          <p:cNvSpPr>
            <a:spLocks noChangeArrowheads="1"/>
          </p:cNvSpPr>
          <p:nvPr/>
        </p:nvSpPr>
        <p:spPr bwMode="auto">
          <a:xfrm>
            <a:off x="5486400" y="1143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11" action="ppaction://hlinksldjump"/>
              </a:rPr>
              <a:t>10 Point</a:t>
            </a:r>
            <a:endParaRPr lang="en-US"/>
          </a:p>
        </p:txBody>
      </p:sp>
      <p:sp>
        <p:nvSpPr>
          <p:cNvPr id="19468" name="AutoShape 37">
            <a:hlinkClick r:id="" action="ppaction://noaction" highlightClick="1"/>
          </p:cNvPr>
          <p:cNvSpPr>
            <a:spLocks noChangeArrowheads="1"/>
          </p:cNvSpPr>
          <p:nvPr/>
        </p:nvSpPr>
        <p:spPr bwMode="auto">
          <a:xfrm>
            <a:off x="7343775" y="1143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12" action="ppaction://hlinksldjump"/>
              </a:rPr>
              <a:t>10 Point</a:t>
            </a:r>
            <a:endParaRPr lang="en-US"/>
          </a:p>
        </p:txBody>
      </p:sp>
      <p:sp>
        <p:nvSpPr>
          <p:cNvPr id="19469" name="AutoShape 39">
            <a:hlinkClick r:id="" action="ppaction://noaction" highlightClick="1"/>
          </p:cNvPr>
          <p:cNvSpPr>
            <a:spLocks noChangeArrowheads="1"/>
          </p:cNvSpPr>
          <p:nvPr/>
        </p:nvSpPr>
        <p:spPr bwMode="auto">
          <a:xfrm>
            <a:off x="1828800" y="2286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13" action="ppaction://hlinksldjump"/>
              </a:rPr>
              <a:t>20 Points</a:t>
            </a:r>
            <a:endParaRPr lang="en-US"/>
          </a:p>
        </p:txBody>
      </p:sp>
      <p:sp>
        <p:nvSpPr>
          <p:cNvPr id="19470" name="AutoShape 40">
            <a:hlinkClick r:id="" action="ppaction://noaction" highlightClick="1"/>
          </p:cNvPr>
          <p:cNvSpPr>
            <a:spLocks noChangeArrowheads="1"/>
          </p:cNvSpPr>
          <p:nvPr/>
        </p:nvSpPr>
        <p:spPr bwMode="auto">
          <a:xfrm>
            <a:off x="3657600" y="2286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14" action="ppaction://hlinksldjump"/>
              </a:rPr>
              <a:t>20 Points</a:t>
            </a:r>
            <a:endParaRPr lang="en-US"/>
          </a:p>
        </p:txBody>
      </p:sp>
      <p:sp>
        <p:nvSpPr>
          <p:cNvPr id="19471" name="AutoShape 41">
            <a:hlinkClick r:id="" action="ppaction://noaction" highlightClick="1"/>
          </p:cNvPr>
          <p:cNvSpPr>
            <a:spLocks noChangeArrowheads="1"/>
          </p:cNvSpPr>
          <p:nvPr/>
        </p:nvSpPr>
        <p:spPr bwMode="auto">
          <a:xfrm>
            <a:off x="5486400" y="2286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15" action="ppaction://hlinksldjump"/>
              </a:rPr>
              <a:t>20 Points</a:t>
            </a:r>
            <a:endParaRPr lang="en-US"/>
          </a:p>
        </p:txBody>
      </p:sp>
      <p:sp>
        <p:nvSpPr>
          <p:cNvPr id="19472" name="AutoShape 42">
            <a:hlinkClick r:id="" action="ppaction://noaction" highlightClick="1"/>
          </p:cNvPr>
          <p:cNvSpPr>
            <a:spLocks noChangeArrowheads="1"/>
          </p:cNvSpPr>
          <p:nvPr/>
        </p:nvSpPr>
        <p:spPr bwMode="auto">
          <a:xfrm>
            <a:off x="7343775" y="2286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16" action="ppaction://hlinksldjump"/>
              </a:rPr>
              <a:t>20 Points</a:t>
            </a:r>
            <a:endParaRPr lang="en-US"/>
          </a:p>
        </p:txBody>
      </p:sp>
      <p:sp>
        <p:nvSpPr>
          <p:cNvPr id="19473" name="AutoShape 44">
            <a:hlinkClick r:id="" action="ppaction://noaction" highlightClick="1"/>
          </p:cNvPr>
          <p:cNvSpPr>
            <a:spLocks noChangeArrowheads="1"/>
          </p:cNvSpPr>
          <p:nvPr/>
        </p:nvSpPr>
        <p:spPr bwMode="auto">
          <a:xfrm>
            <a:off x="1828800" y="3429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17" action="ppaction://hlinksldjump"/>
              </a:rPr>
              <a:t>30 Points</a:t>
            </a:r>
            <a:endParaRPr lang="en-US"/>
          </a:p>
        </p:txBody>
      </p:sp>
      <p:sp>
        <p:nvSpPr>
          <p:cNvPr id="19474" name="AutoShape 45">
            <a:hlinkClick r:id="" action="ppaction://noaction" highlightClick="1"/>
          </p:cNvPr>
          <p:cNvSpPr>
            <a:spLocks noChangeArrowheads="1"/>
          </p:cNvSpPr>
          <p:nvPr/>
        </p:nvSpPr>
        <p:spPr bwMode="auto">
          <a:xfrm>
            <a:off x="1828800" y="4572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18" action="ppaction://hlinksldjump"/>
              </a:rPr>
              <a:t>40 Points</a:t>
            </a:r>
            <a:endParaRPr lang="en-US"/>
          </a:p>
        </p:txBody>
      </p:sp>
      <p:sp>
        <p:nvSpPr>
          <p:cNvPr id="19475" name="AutoShape 46">
            <a:hlinkClick r:id="" action="ppaction://noaction" highlightClick="1"/>
          </p:cNvPr>
          <p:cNvSpPr>
            <a:spLocks noChangeArrowheads="1"/>
          </p:cNvSpPr>
          <p:nvPr/>
        </p:nvSpPr>
        <p:spPr bwMode="auto">
          <a:xfrm>
            <a:off x="1828800" y="5715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19" action="ppaction://hlinksldjump"/>
              </a:rPr>
              <a:t>50 Points</a:t>
            </a:r>
            <a:endParaRPr lang="en-US"/>
          </a:p>
        </p:txBody>
      </p:sp>
      <p:sp>
        <p:nvSpPr>
          <p:cNvPr id="19476" name="AutoShape 47">
            <a:hlinkClick r:id="" action="ppaction://noaction" highlightClick="1"/>
          </p:cNvPr>
          <p:cNvSpPr>
            <a:spLocks noChangeArrowheads="1"/>
          </p:cNvSpPr>
          <p:nvPr/>
        </p:nvSpPr>
        <p:spPr bwMode="auto">
          <a:xfrm>
            <a:off x="3657600" y="3429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20" action="ppaction://hlinksldjump"/>
              </a:rPr>
              <a:t>30 Points</a:t>
            </a:r>
            <a:endParaRPr lang="en-US"/>
          </a:p>
        </p:txBody>
      </p:sp>
      <p:sp>
        <p:nvSpPr>
          <p:cNvPr id="19477" name="AutoShape 48">
            <a:hlinkClick r:id="" action="ppaction://noaction" highlightClick="1"/>
          </p:cNvPr>
          <p:cNvSpPr>
            <a:spLocks noChangeArrowheads="1"/>
          </p:cNvSpPr>
          <p:nvPr/>
        </p:nvSpPr>
        <p:spPr bwMode="auto">
          <a:xfrm>
            <a:off x="5486400" y="3429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21" action="ppaction://hlinksldjump"/>
              </a:rPr>
              <a:t>30 Points</a:t>
            </a:r>
            <a:endParaRPr lang="en-US"/>
          </a:p>
        </p:txBody>
      </p:sp>
      <p:sp>
        <p:nvSpPr>
          <p:cNvPr id="19478" name="AutoShape 49">
            <a:hlinkClick r:id="" action="ppaction://noaction" highlightClick="1"/>
          </p:cNvPr>
          <p:cNvSpPr>
            <a:spLocks noChangeArrowheads="1"/>
          </p:cNvSpPr>
          <p:nvPr/>
        </p:nvSpPr>
        <p:spPr bwMode="auto">
          <a:xfrm>
            <a:off x="7343775" y="3429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22" action="ppaction://hlinksldjump"/>
              </a:rPr>
              <a:t>30 Points</a:t>
            </a:r>
            <a:endParaRPr lang="en-US"/>
          </a:p>
        </p:txBody>
      </p:sp>
      <p:sp>
        <p:nvSpPr>
          <p:cNvPr id="19479" name="AutoShape 51">
            <a:hlinkClick r:id="" action="ppaction://noaction" highlightClick="1"/>
          </p:cNvPr>
          <p:cNvSpPr>
            <a:spLocks noChangeArrowheads="1"/>
          </p:cNvSpPr>
          <p:nvPr/>
        </p:nvSpPr>
        <p:spPr bwMode="auto">
          <a:xfrm>
            <a:off x="3657600" y="4572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23" action="ppaction://hlinksldjump"/>
              </a:rPr>
              <a:t>40 Points</a:t>
            </a:r>
            <a:endParaRPr lang="en-US"/>
          </a:p>
        </p:txBody>
      </p:sp>
      <p:sp>
        <p:nvSpPr>
          <p:cNvPr id="19480" name="AutoShape 52">
            <a:hlinkClick r:id="" action="ppaction://noaction" highlightClick="1"/>
          </p:cNvPr>
          <p:cNvSpPr>
            <a:spLocks noChangeArrowheads="1"/>
          </p:cNvSpPr>
          <p:nvPr/>
        </p:nvSpPr>
        <p:spPr bwMode="auto">
          <a:xfrm>
            <a:off x="5486400" y="4572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24" action="ppaction://hlinksldjump"/>
              </a:rPr>
              <a:t>40 Points</a:t>
            </a:r>
            <a:endParaRPr lang="en-US"/>
          </a:p>
        </p:txBody>
      </p:sp>
      <p:sp>
        <p:nvSpPr>
          <p:cNvPr id="19481" name="AutoShape 53">
            <a:hlinkClick r:id="" action="ppaction://noaction" highlightClick="1"/>
          </p:cNvPr>
          <p:cNvSpPr>
            <a:spLocks noChangeArrowheads="1"/>
          </p:cNvSpPr>
          <p:nvPr/>
        </p:nvSpPr>
        <p:spPr bwMode="auto">
          <a:xfrm>
            <a:off x="7343775" y="4572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25" action="ppaction://hlinksldjump"/>
              </a:rPr>
              <a:t>40 Points</a:t>
            </a:r>
            <a:endParaRPr lang="en-US"/>
          </a:p>
        </p:txBody>
      </p:sp>
      <p:sp>
        <p:nvSpPr>
          <p:cNvPr id="19482" name="AutoShape 55">
            <a:hlinkClick r:id="" action="ppaction://noaction" highlightClick="1"/>
          </p:cNvPr>
          <p:cNvSpPr>
            <a:spLocks noChangeArrowheads="1"/>
          </p:cNvSpPr>
          <p:nvPr/>
        </p:nvSpPr>
        <p:spPr bwMode="auto">
          <a:xfrm>
            <a:off x="3657600" y="5715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26" action="ppaction://hlinksldjump"/>
              </a:rPr>
              <a:t>50 Points</a:t>
            </a:r>
            <a:endParaRPr lang="en-US"/>
          </a:p>
        </p:txBody>
      </p:sp>
      <p:sp>
        <p:nvSpPr>
          <p:cNvPr id="19483" name="AutoShape 56">
            <a:hlinkClick r:id="" action="ppaction://noaction" highlightClick="1"/>
          </p:cNvPr>
          <p:cNvSpPr>
            <a:spLocks noChangeArrowheads="1"/>
          </p:cNvSpPr>
          <p:nvPr/>
        </p:nvSpPr>
        <p:spPr bwMode="auto">
          <a:xfrm>
            <a:off x="5486400" y="5715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27" action="ppaction://hlinksldjump"/>
              </a:rPr>
              <a:t>50 Points</a:t>
            </a:r>
            <a:endParaRPr lang="en-US"/>
          </a:p>
        </p:txBody>
      </p:sp>
      <p:sp>
        <p:nvSpPr>
          <p:cNvPr id="19484" name="AutoShape 57">
            <a:hlinkClick r:id="" action="ppaction://noaction" highlightClick="1"/>
          </p:cNvPr>
          <p:cNvSpPr>
            <a:spLocks noChangeArrowheads="1"/>
          </p:cNvSpPr>
          <p:nvPr/>
        </p:nvSpPr>
        <p:spPr bwMode="auto">
          <a:xfrm>
            <a:off x="7343775" y="571500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hlinkClick r:id="rId28" action="ppaction://hlinksldjump"/>
              </a:rPr>
              <a:t>50 Points</a:t>
            </a:r>
            <a:endParaRPr lang="en-US"/>
          </a:p>
        </p:txBody>
      </p:sp>
      <p:sp>
        <p:nvSpPr>
          <p:cNvPr id="19485" name="AutoShape 60">
            <a:hlinkClick r:id="rId3" action="ppaction://hlinksldjump" highlightClick="1"/>
          </p:cNvPr>
          <p:cNvSpPr>
            <a:spLocks noChangeArrowheads="1"/>
          </p:cNvSpPr>
          <p:nvPr/>
        </p:nvSpPr>
        <p:spPr bwMode="auto">
          <a:xfrm>
            <a:off x="3657600" y="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t>Topic 3</a:t>
            </a:r>
            <a:endParaRPr lang="en-US" b="0">
              <a:solidFill>
                <a:schemeClr val="tx1"/>
              </a:solidFill>
            </a:endParaRPr>
          </a:p>
        </p:txBody>
      </p:sp>
      <p:pic>
        <p:nvPicPr>
          <p:cNvPr id="2109" name="Picture 61">
            <a:hlinkClick r:id="" action="ppaction://media"/>
          </p:cNvPr>
          <p:cNvPicPr>
            <a:picLocks noRot="1" noChangeAspect="1" noChangeArrowheads="1"/>
          </p:cNvPicPr>
          <p:nvPr>
            <a:wavAudioFile r:embed="rId1" name="boardfill[2].wav"/>
          </p:nvPr>
        </p:nvPicPr>
        <p:blipFill>
          <a:blip r:embed="rId29"/>
          <a:srcRect/>
          <a:stretch>
            <a:fillRect/>
          </a:stretch>
        </p:blipFill>
        <p:spPr bwMode="auto">
          <a:xfrm>
            <a:off x="685800" y="228600"/>
            <a:ext cx="304800" cy="304800"/>
          </a:xfrm>
          <a:prstGeom prst="rect">
            <a:avLst/>
          </a:prstGeom>
          <a:noFill/>
          <a:ln w="9525">
            <a:noFill/>
            <a:miter lim="800000"/>
            <a:headEnd/>
            <a:tailEnd/>
          </a:ln>
        </p:spPr>
      </p:pic>
      <p:sp>
        <p:nvSpPr>
          <p:cNvPr id="19487" name="AutoShape 23">
            <a:hlinkClick r:id="rId3" action="ppaction://hlinksldjump" highlightClick="1"/>
          </p:cNvPr>
          <p:cNvSpPr>
            <a:spLocks noChangeArrowheads="1"/>
          </p:cNvSpPr>
          <p:nvPr/>
        </p:nvSpPr>
        <p:spPr bwMode="auto">
          <a:xfrm>
            <a:off x="0" y="0"/>
            <a:ext cx="1800225"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a:t>Topic 1</a:t>
            </a:r>
            <a:endParaRPr lang="en-US" b="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10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Prev" delay="0">
                      <p:tgtEl>
                        <p:sldTgt/>
                      </p:tgtEl>
                    </p:cond>
                    <p:cond evt="onStopAudio" delay="0">
                      <p:tgtEl>
                        <p:sldTgt/>
                      </p:tgtEl>
                    </p:cond>
                  </p:endCondLst>
                </p:cTn>
                <p:tgtEl>
                  <p:spTgt spid="2109"/>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56322" name="Text Box 3"/>
          <p:cNvSpPr txBox="1">
            <a:spLocks noChangeArrowheads="1"/>
          </p:cNvSpPr>
          <p:nvPr/>
        </p:nvSpPr>
        <p:spPr bwMode="auto">
          <a:xfrm>
            <a:off x="685800" y="2133600"/>
            <a:ext cx="7848600" cy="1189038"/>
          </a:xfrm>
          <a:prstGeom prst="rect">
            <a:avLst/>
          </a:prstGeom>
          <a:noFill/>
          <a:ln w="9525">
            <a:noFill/>
            <a:miter lim="800000"/>
            <a:headEnd/>
            <a:tailEnd/>
          </a:ln>
        </p:spPr>
        <p:txBody>
          <a:bodyPr>
            <a:spAutoFit/>
          </a:bodyPr>
          <a:lstStyle/>
          <a:p>
            <a:pPr algn="ctr" eaLnBrk="0" hangingPunct="0">
              <a:spcBef>
                <a:spcPct val="50000"/>
              </a:spcBef>
            </a:pPr>
            <a:r>
              <a:rPr lang="en-US" sz="7200"/>
              <a:t>What is a live load</a:t>
            </a: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57346" name="Text Box 3"/>
          <p:cNvSpPr txBox="1">
            <a:spLocks noChangeArrowheads="1"/>
          </p:cNvSpPr>
          <p:nvPr/>
        </p:nvSpPr>
        <p:spPr bwMode="auto">
          <a:xfrm>
            <a:off x="533400" y="1981200"/>
            <a:ext cx="8153400" cy="3382963"/>
          </a:xfrm>
          <a:prstGeom prst="rect">
            <a:avLst/>
          </a:prstGeom>
          <a:noFill/>
          <a:ln w="9525">
            <a:noFill/>
            <a:miter lim="800000"/>
            <a:headEnd/>
            <a:tailEnd/>
          </a:ln>
        </p:spPr>
        <p:txBody>
          <a:bodyPr>
            <a:spAutoFit/>
          </a:bodyPr>
          <a:lstStyle/>
          <a:p>
            <a:pPr algn="ctr" eaLnBrk="0" hangingPunct="0">
              <a:spcBef>
                <a:spcPct val="50000"/>
              </a:spcBef>
            </a:pPr>
            <a:r>
              <a:rPr lang="en-US" sz="7200"/>
              <a:t>Stretching a material by pulling the ends apart. </a:t>
            </a: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58370" name="Text Box 3"/>
          <p:cNvSpPr txBox="1">
            <a:spLocks noChangeArrowheads="1"/>
          </p:cNvSpPr>
          <p:nvPr/>
        </p:nvSpPr>
        <p:spPr bwMode="auto">
          <a:xfrm>
            <a:off x="685800" y="2133600"/>
            <a:ext cx="7848600" cy="1189038"/>
          </a:xfrm>
          <a:prstGeom prst="rect">
            <a:avLst/>
          </a:prstGeom>
          <a:noFill/>
          <a:ln w="9525">
            <a:noFill/>
            <a:miter lim="800000"/>
            <a:headEnd/>
            <a:tailEnd/>
          </a:ln>
        </p:spPr>
        <p:txBody>
          <a:bodyPr>
            <a:spAutoFit/>
          </a:bodyPr>
          <a:lstStyle/>
          <a:p>
            <a:pPr algn="ctr" eaLnBrk="0" hangingPunct="0">
              <a:spcBef>
                <a:spcPct val="50000"/>
              </a:spcBef>
            </a:pPr>
            <a:r>
              <a:rPr lang="en-US" sz="7200"/>
              <a:t>What is tension.</a:t>
            </a: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59394" name="Text Box 3"/>
          <p:cNvSpPr txBox="1">
            <a:spLocks noChangeArrowheads="1"/>
          </p:cNvSpPr>
          <p:nvPr/>
        </p:nvSpPr>
        <p:spPr bwMode="auto">
          <a:xfrm>
            <a:off x="609600" y="1600200"/>
            <a:ext cx="7924800" cy="4479925"/>
          </a:xfrm>
          <a:prstGeom prst="rect">
            <a:avLst/>
          </a:prstGeom>
          <a:noFill/>
          <a:ln w="9525">
            <a:noFill/>
            <a:miter lim="800000"/>
            <a:headEnd/>
            <a:tailEnd/>
          </a:ln>
        </p:spPr>
        <p:txBody>
          <a:bodyPr>
            <a:spAutoFit/>
          </a:bodyPr>
          <a:lstStyle/>
          <a:p>
            <a:pPr algn="ctr" eaLnBrk="0" hangingPunct="0">
              <a:spcBef>
                <a:spcPct val="50000"/>
              </a:spcBef>
            </a:pPr>
            <a:r>
              <a:rPr lang="en-US" sz="7200"/>
              <a:t>Measurement of the largest twisting force a material can stand.</a:t>
            </a: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60418" name="Text Box 3"/>
          <p:cNvSpPr txBox="1">
            <a:spLocks noChangeArrowheads="1"/>
          </p:cNvSpPr>
          <p:nvPr/>
        </p:nvSpPr>
        <p:spPr bwMode="auto">
          <a:xfrm>
            <a:off x="685800" y="2133600"/>
            <a:ext cx="7848600" cy="2286000"/>
          </a:xfrm>
          <a:prstGeom prst="rect">
            <a:avLst/>
          </a:prstGeom>
          <a:noFill/>
          <a:ln w="9525">
            <a:noFill/>
            <a:miter lim="800000"/>
            <a:headEnd/>
            <a:tailEnd/>
          </a:ln>
        </p:spPr>
        <p:txBody>
          <a:bodyPr>
            <a:spAutoFit/>
          </a:bodyPr>
          <a:lstStyle/>
          <a:p>
            <a:pPr algn="ctr" eaLnBrk="0" hangingPunct="0">
              <a:spcBef>
                <a:spcPct val="50000"/>
              </a:spcBef>
            </a:pPr>
            <a:r>
              <a:rPr lang="en-US" sz="7200"/>
              <a:t>What is torsion strength.</a:t>
            </a:r>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61442" name="Text Box 3"/>
          <p:cNvSpPr txBox="1">
            <a:spLocks noChangeArrowheads="1"/>
          </p:cNvSpPr>
          <p:nvPr/>
        </p:nvSpPr>
        <p:spPr bwMode="auto">
          <a:xfrm>
            <a:off x="685800" y="1981200"/>
            <a:ext cx="7772400" cy="3382963"/>
          </a:xfrm>
          <a:prstGeom prst="rect">
            <a:avLst/>
          </a:prstGeom>
          <a:noFill/>
          <a:ln w="9525">
            <a:noFill/>
            <a:miter lim="800000"/>
            <a:headEnd/>
            <a:tailEnd/>
          </a:ln>
        </p:spPr>
        <p:txBody>
          <a:bodyPr>
            <a:spAutoFit/>
          </a:bodyPr>
          <a:lstStyle/>
          <a:p>
            <a:pPr algn="ctr" eaLnBrk="0" hangingPunct="0">
              <a:spcBef>
                <a:spcPct val="50000"/>
              </a:spcBef>
            </a:pPr>
            <a:r>
              <a:rPr lang="en-US" sz="7200"/>
              <a:t> A lever consists of an arm and rests on this.</a:t>
            </a:r>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62466" name="Text Box 3"/>
          <p:cNvSpPr txBox="1">
            <a:spLocks noChangeArrowheads="1"/>
          </p:cNvSpPr>
          <p:nvPr/>
        </p:nvSpPr>
        <p:spPr bwMode="auto">
          <a:xfrm>
            <a:off x="685800" y="2133600"/>
            <a:ext cx="7848600" cy="1189038"/>
          </a:xfrm>
          <a:prstGeom prst="rect">
            <a:avLst/>
          </a:prstGeom>
          <a:noFill/>
          <a:ln w="9525">
            <a:noFill/>
            <a:miter lim="800000"/>
            <a:headEnd/>
            <a:tailEnd/>
          </a:ln>
        </p:spPr>
        <p:txBody>
          <a:bodyPr>
            <a:spAutoFit/>
          </a:bodyPr>
          <a:lstStyle/>
          <a:p>
            <a:pPr algn="ctr" eaLnBrk="0" hangingPunct="0">
              <a:spcBef>
                <a:spcPct val="50000"/>
              </a:spcBef>
            </a:pPr>
            <a:r>
              <a:rPr lang="en-US" sz="7200"/>
              <a:t>What is a fulcrum.</a:t>
            </a:r>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63490" name="Text Box 3"/>
          <p:cNvSpPr txBox="1">
            <a:spLocks noChangeArrowheads="1"/>
          </p:cNvSpPr>
          <p:nvPr/>
        </p:nvSpPr>
        <p:spPr bwMode="auto">
          <a:xfrm>
            <a:off x="533400" y="1828800"/>
            <a:ext cx="8077200" cy="2286000"/>
          </a:xfrm>
          <a:prstGeom prst="rect">
            <a:avLst/>
          </a:prstGeom>
          <a:noFill/>
          <a:ln w="9525">
            <a:noFill/>
            <a:miter lim="800000"/>
            <a:headEnd/>
            <a:tailEnd/>
          </a:ln>
        </p:spPr>
        <p:txBody>
          <a:bodyPr>
            <a:spAutoFit/>
          </a:bodyPr>
          <a:lstStyle/>
          <a:p>
            <a:pPr algn="ctr" eaLnBrk="0" hangingPunct="0">
              <a:spcBef>
                <a:spcPct val="50000"/>
              </a:spcBef>
            </a:pPr>
            <a:r>
              <a:rPr lang="en-US" sz="7200"/>
              <a:t>A loss of strength in metal materials.</a:t>
            </a:r>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64514" name="Text Box 3"/>
          <p:cNvSpPr txBox="1">
            <a:spLocks noChangeArrowheads="1"/>
          </p:cNvSpPr>
          <p:nvPr/>
        </p:nvSpPr>
        <p:spPr bwMode="auto">
          <a:xfrm>
            <a:off x="685800" y="2133600"/>
            <a:ext cx="7848600" cy="2286000"/>
          </a:xfrm>
          <a:prstGeom prst="rect">
            <a:avLst/>
          </a:prstGeom>
          <a:noFill/>
          <a:ln w="9525">
            <a:noFill/>
            <a:miter lim="800000"/>
            <a:headEnd/>
            <a:tailEnd/>
          </a:ln>
        </p:spPr>
        <p:txBody>
          <a:bodyPr>
            <a:spAutoFit/>
          </a:bodyPr>
          <a:lstStyle/>
          <a:p>
            <a:pPr algn="ctr" eaLnBrk="0" hangingPunct="0">
              <a:spcBef>
                <a:spcPct val="50000"/>
              </a:spcBef>
            </a:pPr>
            <a:r>
              <a:rPr lang="en-US" sz="7200"/>
              <a:t>What is metal fatigue. </a:t>
            </a:r>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65538" name="Text Box 3"/>
          <p:cNvSpPr txBox="1">
            <a:spLocks noChangeArrowheads="1"/>
          </p:cNvSpPr>
          <p:nvPr/>
        </p:nvSpPr>
        <p:spPr bwMode="auto">
          <a:xfrm>
            <a:off x="533400" y="762000"/>
            <a:ext cx="7848600" cy="4479925"/>
          </a:xfrm>
          <a:prstGeom prst="rect">
            <a:avLst/>
          </a:prstGeom>
          <a:noFill/>
          <a:ln w="9525">
            <a:noFill/>
            <a:miter lim="800000"/>
            <a:headEnd/>
            <a:tailEnd/>
          </a:ln>
        </p:spPr>
        <p:txBody>
          <a:bodyPr>
            <a:spAutoFit/>
          </a:bodyPr>
          <a:lstStyle/>
          <a:p>
            <a:pPr algn="ctr" eaLnBrk="0" hangingPunct="0">
              <a:spcBef>
                <a:spcPct val="50000"/>
              </a:spcBef>
            </a:pPr>
            <a:r>
              <a:rPr lang="en-US" sz="7200"/>
              <a:t>Bridges often use this design for strength and function. </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AutoShape 5">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20482" name="Text Box 2"/>
          <p:cNvSpPr txBox="1">
            <a:spLocks noChangeArrowheads="1"/>
          </p:cNvSpPr>
          <p:nvPr/>
        </p:nvSpPr>
        <p:spPr bwMode="auto">
          <a:xfrm>
            <a:off x="2041525" y="1128713"/>
            <a:ext cx="184150" cy="1189037"/>
          </a:xfrm>
          <a:prstGeom prst="rect">
            <a:avLst/>
          </a:prstGeom>
          <a:noFill/>
          <a:ln w="9525">
            <a:noFill/>
            <a:miter lim="800000"/>
            <a:headEnd/>
            <a:tailEnd/>
          </a:ln>
        </p:spPr>
        <p:txBody>
          <a:bodyPr wrap="none">
            <a:spAutoFit/>
          </a:bodyPr>
          <a:lstStyle/>
          <a:p>
            <a:pPr eaLnBrk="0" hangingPunct="0"/>
            <a:endParaRPr lang="en-US" sz="7200" b="0">
              <a:solidFill>
                <a:schemeClr val="tx1"/>
              </a:solidFill>
            </a:endParaRPr>
          </a:p>
        </p:txBody>
      </p:sp>
      <p:sp>
        <p:nvSpPr>
          <p:cNvPr id="20483" name="Text Box 7"/>
          <p:cNvSpPr txBox="1">
            <a:spLocks noChangeArrowheads="1"/>
          </p:cNvSpPr>
          <p:nvPr/>
        </p:nvSpPr>
        <p:spPr bwMode="auto">
          <a:xfrm>
            <a:off x="838200" y="2133600"/>
            <a:ext cx="7543800" cy="1570038"/>
          </a:xfrm>
          <a:prstGeom prst="rect">
            <a:avLst/>
          </a:prstGeom>
          <a:noFill/>
          <a:ln w="9525">
            <a:noFill/>
            <a:miter lim="800000"/>
            <a:headEnd/>
            <a:tailEnd/>
          </a:ln>
        </p:spPr>
        <p:txBody>
          <a:bodyPr>
            <a:spAutoFit/>
          </a:bodyPr>
          <a:lstStyle/>
          <a:p>
            <a:pPr algn="ctr" eaLnBrk="0" hangingPunct="0">
              <a:spcBef>
                <a:spcPct val="50000"/>
              </a:spcBef>
            </a:pPr>
            <a:r>
              <a:rPr lang="en-US" sz="4800"/>
              <a:t>Feathers are an example of this.</a:t>
            </a:r>
            <a:endParaRPr lang="en-US" sz="720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66562" name="Text Box 3"/>
          <p:cNvSpPr txBox="1">
            <a:spLocks noChangeArrowheads="1"/>
          </p:cNvSpPr>
          <p:nvPr/>
        </p:nvSpPr>
        <p:spPr bwMode="auto">
          <a:xfrm>
            <a:off x="685800" y="2133600"/>
            <a:ext cx="7848600" cy="2286000"/>
          </a:xfrm>
          <a:prstGeom prst="rect">
            <a:avLst/>
          </a:prstGeom>
          <a:noFill/>
          <a:ln w="9525">
            <a:noFill/>
            <a:miter lim="800000"/>
            <a:headEnd/>
            <a:tailEnd/>
          </a:ln>
        </p:spPr>
        <p:txBody>
          <a:bodyPr>
            <a:spAutoFit/>
          </a:bodyPr>
          <a:lstStyle/>
          <a:p>
            <a:pPr algn="ctr" eaLnBrk="0" hangingPunct="0">
              <a:spcBef>
                <a:spcPct val="50000"/>
              </a:spcBef>
            </a:pPr>
            <a:r>
              <a:rPr lang="en-US" sz="7200"/>
              <a:t>What is a cantilever</a:t>
            </a:r>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67586" name="Text Box 3"/>
          <p:cNvSpPr txBox="1">
            <a:spLocks noChangeArrowheads="1"/>
          </p:cNvSpPr>
          <p:nvPr/>
        </p:nvSpPr>
        <p:spPr bwMode="auto">
          <a:xfrm>
            <a:off x="533400" y="609600"/>
            <a:ext cx="7848600" cy="4479925"/>
          </a:xfrm>
          <a:prstGeom prst="rect">
            <a:avLst/>
          </a:prstGeom>
          <a:noFill/>
          <a:ln w="9525">
            <a:noFill/>
            <a:miter lim="800000"/>
            <a:headEnd/>
            <a:tailEnd/>
          </a:ln>
        </p:spPr>
        <p:txBody>
          <a:bodyPr>
            <a:spAutoFit/>
          </a:bodyPr>
          <a:lstStyle/>
          <a:p>
            <a:pPr algn="ctr" eaLnBrk="0" hangingPunct="0">
              <a:spcBef>
                <a:spcPct val="50000"/>
              </a:spcBef>
            </a:pPr>
            <a:r>
              <a:rPr lang="en-US" sz="7200"/>
              <a:t>The point where all of the gravitational forces of an object act.</a:t>
            </a:r>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68610" name="Text Box 3"/>
          <p:cNvSpPr txBox="1">
            <a:spLocks noChangeArrowheads="1"/>
          </p:cNvSpPr>
          <p:nvPr/>
        </p:nvSpPr>
        <p:spPr bwMode="auto">
          <a:xfrm>
            <a:off x="685800" y="2133600"/>
            <a:ext cx="7848600" cy="2286000"/>
          </a:xfrm>
          <a:prstGeom prst="rect">
            <a:avLst/>
          </a:prstGeom>
          <a:noFill/>
          <a:ln w="9525">
            <a:noFill/>
            <a:miter lim="800000"/>
            <a:headEnd/>
            <a:tailEnd/>
          </a:ln>
        </p:spPr>
        <p:txBody>
          <a:bodyPr>
            <a:spAutoFit/>
          </a:bodyPr>
          <a:lstStyle/>
          <a:p>
            <a:pPr algn="ctr" eaLnBrk="0" hangingPunct="0">
              <a:spcBef>
                <a:spcPct val="50000"/>
              </a:spcBef>
            </a:pPr>
            <a:r>
              <a:rPr lang="en-US" sz="7200"/>
              <a:t>What is center of gravity. </a:t>
            </a:r>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69634" name="Text Box 3"/>
          <p:cNvSpPr txBox="1">
            <a:spLocks noChangeArrowheads="1"/>
          </p:cNvSpPr>
          <p:nvPr/>
        </p:nvSpPr>
        <p:spPr bwMode="auto">
          <a:xfrm>
            <a:off x="609600" y="685800"/>
            <a:ext cx="7772400" cy="5029200"/>
          </a:xfrm>
          <a:prstGeom prst="rect">
            <a:avLst/>
          </a:prstGeom>
          <a:noFill/>
          <a:ln w="9525">
            <a:noFill/>
            <a:miter lim="800000"/>
            <a:headEnd/>
            <a:tailEnd/>
          </a:ln>
        </p:spPr>
        <p:txBody>
          <a:bodyPr>
            <a:spAutoFit/>
          </a:bodyPr>
          <a:lstStyle/>
          <a:p>
            <a:pPr algn="ctr" eaLnBrk="0" hangingPunct="0">
              <a:spcBef>
                <a:spcPct val="50000"/>
              </a:spcBef>
            </a:pPr>
            <a:r>
              <a:rPr lang="en-US" sz="7200"/>
              <a:t>These are used in foundations of homes.</a:t>
            </a:r>
          </a:p>
          <a:p>
            <a:pPr algn="ctr" eaLnBrk="0" hangingPunct="0">
              <a:spcBef>
                <a:spcPct val="50000"/>
              </a:spcBef>
            </a:pPr>
            <a:endParaRPr lang="en-US" sz="720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70658" name="Text Box 3"/>
          <p:cNvSpPr txBox="1">
            <a:spLocks noChangeArrowheads="1"/>
          </p:cNvSpPr>
          <p:nvPr/>
        </p:nvSpPr>
        <p:spPr bwMode="auto">
          <a:xfrm>
            <a:off x="685800" y="2133600"/>
            <a:ext cx="7848600" cy="1189038"/>
          </a:xfrm>
          <a:prstGeom prst="rect">
            <a:avLst/>
          </a:prstGeom>
          <a:noFill/>
          <a:ln w="9525">
            <a:noFill/>
            <a:miter lim="800000"/>
            <a:headEnd/>
            <a:tailEnd/>
          </a:ln>
        </p:spPr>
        <p:txBody>
          <a:bodyPr>
            <a:spAutoFit/>
          </a:bodyPr>
          <a:lstStyle/>
          <a:p>
            <a:pPr algn="ctr" eaLnBrk="0" hangingPunct="0">
              <a:spcBef>
                <a:spcPct val="50000"/>
              </a:spcBef>
            </a:pPr>
            <a:r>
              <a:rPr lang="en-US" sz="7200"/>
              <a:t>What are footings.</a:t>
            </a:r>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71682" name="WordArt 4"/>
          <p:cNvSpPr>
            <a:spLocks noChangeArrowheads="1" noChangeShapeType="1" noTextEdit="1"/>
          </p:cNvSpPr>
          <p:nvPr/>
        </p:nvSpPr>
        <p:spPr bwMode="auto">
          <a:xfrm>
            <a:off x="1066800" y="1752600"/>
            <a:ext cx="6858000" cy="3048000"/>
          </a:xfrm>
          <a:prstGeom prst="rect">
            <a:avLst/>
          </a:prstGeom>
        </p:spPr>
        <p:txBody>
          <a:bodyPr wrap="none" fromWordArt="1">
            <a:prstTxWarp prst="textCascadeUp">
              <a:avLst>
                <a:gd name="adj" fmla="val 44444"/>
              </a:avLst>
            </a:prstTxWarp>
            <a:scene3d>
              <a:camera prst="legacyPerspectiveFront">
                <a:rot lat="20519997" lon="1080000" rev="0"/>
              </a:camera>
              <a:lightRig rig="legacyHarsh2" dir="b"/>
            </a:scene3d>
            <a:sp3d extrusionH="430200" prstMaterial="legacyMatte">
              <a:extrusionClr>
                <a:srgbClr val="FF6600"/>
              </a:extrusionClr>
            </a:sp3d>
          </a:bodyPr>
          <a:lstStyle/>
          <a:p>
            <a:pPr algn="ctr"/>
            <a:r>
              <a:rPr lang="en-US" sz="3600" kern="10">
                <a:ln w="9525">
                  <a:round/>
                  <a:headEnd/>
                  <a:tailEnd/>
                </a:ln>
                <a:gradFill rotWithShape="1">
                  <a:gsLst>
                    <a:gs pos="0">
                      <a:srgbClr val="FFE701"/>
                    </a:gs>
                    <a:gs pos="100000">
                      <a:srgbClr val="FE3E02"/>
                    </a:gs>
                  </a:gsLst>
                  <a:lin ang="5400000" scaled="1"/>
                </a:gradFill>
                <a:latin typeface="Impact"/>
              </a:rPr>
              <a:t>Final Jeopardy</a:t>
            </a:r>
          </a:p>
        </p:txBody>
      </p:sp>
      <p:sp>
        <p:nvSpPr>
          <p:cNvPr id="71683" name="Text Box 5"/>
          <p:cNvSpPr txBox="1">
            <a:spLocks noChangeArrowheads="1"/>
          </p:cNvSpPr>
          <p:nvPr/>
        </p:nvSpPr>
        <p:spPr bwMode="auto">
          <a:xfrm>
            <a:off x="4191000" y="5105400"/>
            <a:ext cx="3886200" cy="549275"/>
          </a:xfrm>
          <a:prstGeom prst="rect">
            <a:avLst/>
          </a:prstGeom>
          <a:noFill/>
          <a:ln w="9525">
            <a:noFill/>
            <a:miter lim="800000"/>
            <a:headEnd/>
            <a:tailEnd/>
          </a:ln>
        </p:spPr>
        <p:txBody>
          <a:bodyPr>
            <a:spAutoFit/>
          </a:bodyPr>
          <a:lstStyle/>
          <a:p>
            <a:pPr algn="ctr" eaLnBrk="0" hangingPunct="0">
              <a:spcBef>
                <a:spcPct val="50000"/>
              </a:spcBef>
            </a:pPr>
            <a:r>
              <a:rPr lang="en-US" sz="3000" i="1"/>
              <a:t>Make your wager</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0" name="thinktheme[1].wav">
            <a:hlinkClick r:id="" action="ppaction://media"/>
          </p:cNvPr>
          <p:cNvPicPr>
            <a:picLocks noRot="1" noChangeAspect="1" noChangeArrowheads="1"/>
          </p:cNvPicPr>
          <p:nvPr>
            <a:audioFile r:link="rId1"/>
          </p:nvPr>
        </p:nvPicPr>
        <p:blipFill>
          <a:blip r:embed="rId3"/>
          <a:srcRect/>
          <a:stretch>
            <a:fillRect/>
          </a:stretch>
        </p:blipFill>
        <p:spPr bwMode="auto">
          <a:xfrm>
            <a:off x="4419600" y="3276600"/>
            <a:ext cx="304800" cy="304800"/>
          </a:xfrm>
          <a:prstGeom prst="rect">
            <a:avLst/>
          </a:prstGeom>
          <a:noFill/>
          <a:ln w="9525">
            <a:noFill/>
            <a:miter lim="800000"/>
            <a:headEnd/>
            <a:tailEnd/>
          </a:ln>
        </p:spPr>
      </p:pic>
      <p:sp>
        <p:nvSpPr>
          <p:cNvPr id="72706" name="AutoShape 2">
            <a:hlinkClick r:id="" action="ppaction://hlinkshowjump?jump=lastslide"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72707" name="Text Box 3"/>
          <p:cNvSpPr txBox="1">
            <a:spLocks noChangeArrowheads="1"/>
          </p:cNvSpPr>
          <p:nvPr/>
        </p:nvSpPr>
        <p:spPr bwMode="auto">
          <a:xfrm>
            <a:off x="685800" y="1371600"/>
            <a:ext cx="7848600" cy="3382963"/>
          </a:xfrm>
          <a:prstGeom prst="rect">
            <a:avLst/>
          </a:prstGeom>
          <a:noFill/>
          <a:ln w="9525">
            <a:noFill/>
            <a:miter lim="800000"/>
            <a:headEnd/>
            <a:tailEnd/>
          </a:ln>
        </p:spPr>
        <p:txBody>
          <a:bodyPr>
            <a:spAutoFit/>
          </a:bodyPr>
          <a:lstStyle/>
          <a:p>
            <a:pPr algn="ctr" eaLnBrk="0" hangingPunct="0">
              <a:spcBef>
                <a:spcPct val="50000"/>
              </a:spcBef>
            </a:pPr>
            <a:r>
              <a:rPr lang="en-US" sz="7200"/>
              <a:t>These use the principle of spin stabilization.</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994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9940"/>
                </p:tgtEl>
              </p:cMediaNode>
            </p:audio>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AutoShape 2">
            <a:hlinkClick r:id="" action="ppaction://hlinkshowjump?jump=endshow"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73730" name="Text Box 3"/>
          <p:cNvSpPr txBox="1">
            <a:spLocks noChangeArrowheads="1"/>
          </p:cNvSpPr>
          <p:nvPr/>
        </p:nvSpPr>
        <p:spPr bwMode="auto">
          <a:xfrm>
            <a:off x="533400" y="1295400"/>
            <a:ext cx="7848600" cy="2286000"/>
          </a:xfrm>
          <a:prstGeom prst="rect">
            <a:avLst/>
          </a:prstGeom>
          <a:noFill/>
          <a:ln w="9525">
            <a:noFill/>
            <a:miter lim="800000"/>
            <a:headEnd/>
            <a:tailEnd/>
          </a:ln>
        </p:spPr>
        <p:txBody>
          <a:bodyPr>
            <a:spAutoFit/>
          </a:bodyPr>
          <a:lstStyle/>
          <a:p>
            <a:pPr algn="ctr" eaLnBrk="0" hangingPunct="0">
              <a:spcBef>
                <a:spcPct val="50000"/>
              </a:spcBef>
            </a:pPr>
            <a:r>
              <a:rPr lang="en-US" sz="7200"/>
              <a:t>What are gyroscopes.</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21506" name="Text Box 3"/>
          <p:cNvSpPr txBox="1">
            <a:spLocks noChangeArrowheads="1"/>
          </p:cNvSpPr>
          <p:nvPr/>
        </p:nvSpPr>
        <p:spPr bwMode="auto">
          <a:xfrm>
            <a:off x="685800" y="2133600"/>
            <a:ext cx="7848600" cy="2308225"/>
          </a:xfrm>
          <a:prstGeom prst="rect">
            <a:avLst/>
          </a:prstGeom>
          <a:noFill/>
          <a:ln w="9525">
            <a:noFill/>
            <a:miter lim="800000"/>
            <a:headEnd/>
            <a:tailEnd/>
          </a:ln>
        </p:spPr>
        <p:txBody>
          <a:bodyPr>
            <a:spAutoFit/>
          </a:bodyPr>
          <a:lstStyle/>
          <a:p>
            <a:pPr algn="ctr" eaLnBrk="0" hangingPunct="0">
              <a:spcBef>
                <a:spcPct val="50000"/>
              </a:spcBef>
            </a:pPr>
            <a:r>
              <a:rPr lang="en-US" sz="7200"/>
              <a:t>What is a natural structure.</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AutoShape 3">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22530" name="Text Box 2"/>
          <p:cNvSpPr txBox="1">
            <a:spLocks noChangeArrowheads="1"/>
          </p:cNvSpPr>
          <p:nvPr/>
        </p:nvSpPr>
        <p:spPr bwMode="auto">
          <a:xfrm>
            <a:off x="533400" y="2438400"/>
            <a:ext cx="8077200" cy="1189038"/>
          </a:xfrm>
          <a:prstGeom prst="rect">
            <a:avLst/>
          </a:prstGeom>
          <a:noFill/>
          <a:ln w="9525">
            <a:noFill/>
            <a:miter lim="800000"/>
            <a:headEnd/>
            <a:tailEnd/>
          </a:ln>
        </p:spPr>
        <p:txBody>
          <a:bodyPr>
            <a:spAutoFit/>
          </a:bodyPr>
          <a:lstStyle/>
          <a:p>
            <a:pPr algn="ctr" eaLnBrk="0" hangingPunct="0"/>
            <a:endParaRPr lang="en-US" sz="7200" b="0"/>
          </a:p>
        </p:txBody>
      </p:sp>
      <p:sp>
        <p:nvSpPr>
          <p:cNvPr id="22531" name="Text Box 5"/>
          <p:cNvSpPr txBox="1">
            <a:spLocks noChangeArrowheads="1"/>
          </p:cNvSpPr>
          <p:nvPr/>
        </p:nvSpPr>
        <p:spPr bwMode="auto">
          <a:xfrm>
            <a:off x="685800" y="1600200"/>
            <a:ext cx="7467600" cy="4524375"/>
          </a:xfrm>
          <a:prstGeom prst="rect">
            <a:avLst/>
          </a:prstGeom>
          <a:noFill/>
          <a:ln w="9525">
            <a:noFill/>
            <a:miter lim="800000"/>
            <a:headEnd/>
            <a:tailEnd/>
          </a:ln>
        </p:spPr>
        <p:txBody>
          <a:bodyPr>
            <a:spAutoFit/>
          </a:bodyPr>
          <a:lstStyle/>
          <a:p>
            <a:pPr algn="ctr" eaLnBrk="0" hangingPunct="0">
              <a:spcBef>
                <a:spcPct val="50000"/>
              </a:spcBef>
            </a:pPr>
            <a:r>
              <a:rPr lang="en-US" sz="7200"/>
              <a:t>Things with a definite size or shape that serve a definite function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AutoShape 2">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23554" name="Text Box 3"/>
          <p:cNvSpPr txBox="1">
            <a:spLocks noChangeArrowheads="1"/>
          </p:cNvSpPr>
          <p:nvPr/>
        </p:nvSpPr>
        <p:spPr bwMode="auto">
          <a:xfrm>
            <a:off x="685800" y="2133600"/>
            <a:ext cx="7848600" cy="2308225"/>
          </a:xfrm>
          <a:prstGeom prst="rect">
            <a:avLst/>
          </a:prstGeom>
          <a:noFill/>
          <a:ln w="9525">
            <a:noFill/>
            <a:miter lim="800000"/>
            <a:headEnd/>
            <a:tailEnd/>
          </a:ln>
        </p:spPr>
        <p:txBody>
          <a:bodyPr>
            <a:spAutoFit/>
          </a:bodyPr>
          <a:lstStyle/>
          <a:p>
            <a:pPr algn="ctr" eaLnBrk="0" hangingPunct="0">
              <a:spcBef>
                <a:spcPct val="50000"/>
              </a:spcBef>
            </a:pPr>
            <a:r>
              <a:rPr lang="en-US" sz="7200"/>
              <a:t>What is a structure.</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 Box 2"/>
          <p:cNvSpPr txBox="1">
            <a:spLocks noChangeArrowheads="1"/>
          </p:cNvSpPr>
          <p:nvPr/>
        </p:nvSpPr>
        <p:spPr bwMode="auto">
          <a:xfrm>
            <a:off x="228600" y="1981200"/>
            <a:ext cx="8610600" cy="1189038"/>
          </a:xfrm>
          <a:prstGeom prst="rect">
            <a:avLst/>
          </a:prstGeom>
          <a:noFill/>
          <a:ln w="9525">
            <a:noFill/>
            <a:miter lim="800000"/>
            <a:headEnd/>
            <a:tailEnd/>
          </a:ln>
        </p:spPr>
        <p:txBody>
          <a:bodyPr>
            <a:spAutoFit/>
          </a:bodyPr>
          <a:lstStyle/>
          <a:p>
            <a:pPr algn="ctr" eaLnBrk="0" hangingPunct="0"/>
            <a:endParaRPr lang="en-US" sz="7200" b="0"/>
          </a:p>
        </p:txBody>
      </p:sp>
      <p:sp>
        <p:nvSpPr>
          <p:cNvPr id="24578" name="AutoShape 3">
            <a:hlinkClick r:id="rId2" action="ppaction://hlinksldjump" highlightClick="1"/>
          </p:cNvPr>
          <p:cNvSpPr>
            <a:spLocks noChangeArrowheads="1"/>
          </p:cNvSpPr>
          <p:nvPr/>
        </p:nvSpPr>
        <p:spPr bwMode="auto">
          <a:xfrm>
            <a:off x="0" y="0"/>
            <a:ext cx="9144000" cy="6858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endParaRPr lang="en-US"/>
          </a:p>
        </p:txBody>
      </p:sp>
      <p:sp>
        <p:nvSpPr>
          <p:cNvPr id="24579" name="Text Box 4"/>
          <p:cNvSpPr txBox="1">
            <a:spLocks noChangeArrowheads="1"/>
          </p:cNvSpPr>
          <p:nvPr/>
        </p:nvSpPr>
        <p:spPr bwMode="auto">
          <a:xfrm>
            <a:off x="685800" y="1828800"/>
            <a:ext cx="7467600" cy="2308225"/>
          </a:xfrm>
          <a:prstGeom prst="rect">
            <a:avLst/>
          </a:prstGeom>
          <a:noFill/>
          <a:ln w="9525">
            <a:noFill/>
            <a:miter lim="800000"/>
            <a:headEnd/>
            <a:tailEnd/>
          </a:ln>
        </p:spPr>
        <p:txBody>
          <a:bodyPr>
            <a:spAutoFit/>
          </a:bodyPr>
          <a:lstStyle/>
          <a:p>
            <a:pPr algn="ctr" eaLnBrk="0" hangingPunct="0">
              <a:spcBef>
                <a:spcPct val="50000"/>
              </a:spcBef>
            </a:pPr>
            <a:r>
              <a:rPr lang="en-US" sz="7200"/>
              <a:t>A fishing net is an example of this.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00FF"/>
      </a:dk1>
      <a:lt1>
        <a:srgbClr val="0000FF"/>
      </a:lt1>
      <a:dk2>
        <a:srgbClr val="FF6600"/>
      </a:dk2>
      <a:lt2>
        <a:srgbClr val="808080"/>
      </a:lt2>
      <a:accent1>
        <a:srgbClr val="3333CC"/>
      </a:accent1>
      <a:accent2>
        <a:srgbClr val="3333CC"/>
      </a:accent2>
      <a:accent3>
        <a:srgbClr val="AAAAFF"/>
      </a:accent3>
      <a:accent4>
        <a:srgbClr val="0000DA"/>
      </a:accent4>
      <a:accent5>
        <a:srgbClr val="ADADE2"/>
      </a:accent5>
      <a:accent6>
        <a:srgbClr val="2D2DB9"/>
      </a:accent6>
      <a:hlink>
        <a:srgbClr val="FF9933"/>
      </a:hlink>
      <a:folHlink>
        <a:srgbClr val="6699FF"/>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2"/>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rgbClr val="FF9933"/>
            </a:solidFill>
            <a:effectLst/>
            <a:latin typeface="Times New Roman" pitchFamily="18" charset="0"/>
          </a:defRPr>
        </a:defPPr>
      </a:lstStyle>
    </a:spDef>
    <a:lnDef>
      <a:spPr bwMode="auto">
        <a:xfrm>
          <a:off x="0" y="0"/>
          <a:ext cx="1" cy="1"/>
        </a:xfrm>
        <a:custGeom>
          <a:avLst/>
          <a:gdLst/>
          <a:ahLst/>
          <a:cxnLst/>
          <a:rect l="0" t="0" r="0" b="0"/>
          <a:pathLst/>
        </a:custGeom>
        <a:solidFill>
          <a:schemeClr val="accent2"/>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rgbClr val="FF9933"/>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970</TotalTime>
  <Words>516</Words>
  <Application>Microsoft Office PowerPoint</Application>
  <PresentationFormat>On-screen Show (4:3)</PresentationFormat>
  <Paragraphs>93</Paragraphs>
  <Slides>57</Slides>
  <Notes>1</Notes>
  <HiddenSlides>1</HiddenSlides>
  <MMClips>2</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57</vt:i4>
      </vt:variant>
    </vt:vector>
  </HeadingPairs>
  <TitlesOfParts>
    <vt:vector size="60" baseType="lpstr">
      <vt:lpstr>Times New Roman</vt:lpstr>
      <vt:lpstr>Arial</vt:lpstr>
      <vt:lpstr>Default Design</vt:lpstr>
      <vt:lpstr>Instructions for using this template.</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Valued Customer</dc:creator>
  <cp:lastModifiedBy>Administrator</cp:lastModifiedBy>
  <cp:revision>37</cp:revision>
  <dcterms:created xsi:type="dcterms:W3CDTF">1999-03-08T16:42:31Z</dcterms:created>
  <dcterms:modified xsi:type="dcterms:W3CDTF">2011-03-16T20:38:08Z</dcterms:modified>
</cp:coreProperties>
</file>